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Montserrat" panose="00000500000000000000" pitchFamily="2" charset="0"/>
      <p:regular r:id="rId21"/>
      <p:bold r:id="rId22"/>
    </p:embeddedFont>
    <p:embeddedFont>
      <p:font typeface="Montserrat Bold" panose="00000800000000000000" charset="0"/>
      <p:regular r:id="rId23"/>
    </p:embeddedFont>
    <p:embeddedFont>
      <p:font typeface="Montserrat Bold Italics" panose="020B0604020202020204" charset="0"/>
      <p:regular r:id="rId24"/>
    </p:embeddedFont>
    <p:embeddedFont>
      <p:font typeface="Montserrat Classic" panose="020B0604020202020204" charset="0"/>
      <p:regular r:id="rId25"/>
    </p:embeddedFont>
    <p:embeddedFont>
      <p:font typeface="Montserrat Classic Bold" panose="020B0604020202020204" charset="0"/>
      <p:regular r:id="rId26"/>
    </p:embeddedFont>
    <p:embeddedFont>
      <p:font typeface="Montserrat Italics" panose="020B0604020202020204" charset="0"/>
      <p:regular r:id="rId27"/>
    </p:embeddedFont>
    <p:embeddedFont>
      <p:font typeface="Montserrat Medium" panose="00000600000000000000" pitchFamily="2" charset="0"/>
      <p:regular r:id="rId28"/>
    </p:embeddedFont>
    <p:embeddedFont>
      <p:font typeface="Montserrat Ultra-Bold" panose="020B0604020202020204" charset="0"/>
      <p:regular r:id="rId29"/>
    </p:embeddedFont>
    <p:embeddedFont>
      <p:font typeface="Open Sauce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1272" y="126"/>
      </p:cViewPr>
      <p:guideLst>
        <p:guide orient="horz" pos="2160"/>
        <p:guide pos="2880"/>
      </p:guideLst>
    </p:cSldViewPr>
  </p:slideViewPr>
  <p:outlineViewPr>
    <p:cViewPr>
      <p:scale>
        <a:sx n="33" d="100"/>
        <a:sy n="33" d="100"/>
      </p:scale>
      <p:origin x="0" y="0"/>
    </p:cViewPr>
  </p:outlin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Hello everyone, thank you for being here. </a:t>
            </a:r>
          </a:p>
          <a:p>
            <a:endParaRPr lang="en-US"/>
          </a:p>
          <a:p>
            <a:r>
              <a:rPr lang="en-US"/>
              <a:t>My name is [Your Name], and on behalf of the [Your Company] and the British Columbia Hotel Association, I’m excited to talk to you about the current landscape of our industry. </a:t>
            </a:r>
          </a:p>
          <a:p>
            <a:endParaRPr lang="en-US"/>
          </a:p>
          <a:p>
            <a:r>
              <a:rPr lang="en-US"/>
              <a:t>When people think of working in hotels or hospitality, they often think of a summer job or a temporary position. </a:t>
            </a:r>
          </a:p>
          <a:p>
            <a:endParaRPr lang="en-US"/>
          </a:p>
          <a:p>
            <a:r>
              <a:rPr lang="en-US"/>
              <a:t>But we're here today to talk about something much bigger: the chance to go places and build a career. </a:t>
            </a:r>
          </a:p>
          <a:p>
            <a:endParaRPr lang="en-US"/>
          </a:p>
          <a:p>
            <a:r>
              <a:rPr lang="en-US"/>
              <a:t>BC is home to world-class destinations, and behind every one is a network of professional opportunities.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let’s meet Raphael Dipasupil. Raphael is a great example of someone who has built experience in the fast-paced, creative side of the industry in Vancouver.</a:t>
            </a:r>
          </a:p>
          <a:p>
            <a:endParaRPr lang="en-US"/>
          </a:p>
          <a:p>
            <a:r>
              <a:rPr lang="en-US"/>
              <a:t>When we connected with Raphael, he was the Sales &amp; Marketing Coordinator at JW Marriott Parq Vancouver and The Douglas.</a:t>
            </a:r>
          </a:p>
          <a:p>
            <a:endParaRPr lang="en-US"/>
          </a:p>
          <a:p>
            <a:r>
              <a:rPr lang="en-US"/>
              <a:t>It’s a unique role because he supported two different luxury hotel brands located within the same property.</a:t>
            </a:r>
          </a:p>
          <a:p>
            <a:endParaRPr lang="en-US"/>
          </a:p>
          <a:p>
            <a:r>
              <a:rPr lang="en-US"/>
              <a:t>Managing marketing for two distinct brands meant his work was incredibly diverse.</a:t>
            </a:r>
          </a:p>
          <a:p>
            <a:endParaRPr lang="en-US"/>
          </a:p>
          <a:p>
            <a:r>
              <a:rPr lang="en-US"/>
              <a:t>When we asked him what his schedule was like, he told us: “I don’t really have a typical day, which makes it interesting.”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you’re curious about what it’s actually like to work in a hotel, BCHA’s The Check-In series gives you a chance to see it firsthand.</a:t>
            </a:r>
          </a:p>
          <a:p>
            <a:endParaRPr lang="en-US"/>
          </a:p>
          <a:p>
            <a:r>
              <a:rPr lang="en-US"/>
              <a:t>The series takes you inside hotels across BC to meet people working in different roles and hear how they got started in the industry.</a:t>
            </a:r>
          </a:p>
          <a:p>
            <a:endParaRPr lang="en-US"/>
          </a:p>
          <a:p>
            <a:r>
              <a:rPr lang="en-US"/>
              <a:t>Hosted by BCHA summer intern Ella Chow, The Check-In explores everything from housekeeping and sales to front desk, spa director, and GM roles, while also giving you a behind-the-scenes look at different hotel properties.</a:t>
            </a:r>
          </a:p>
          <a:p>
            <a:endParaRPr lang="en-US"/>
          </a:p>
          <a:p>
            <a:r>
              <a:rPr lang="en-US"/>
              <a:t>One of the things you’ll notice is that there isn’t one set path into hospitality. People come from different backgrounds, start in different roles and often discover opportunities they never expected.</a:t>
            </a:r>
          </a:p>
          <a:p>
            <a:endParaRPr lang="en-US"/>
          </a:p>
          <a:p>
            <a:r>
              <a:rPr lang="en-US"/>
              <a:t>If you’re interested in learning more about the industry after today, The Check-In is a great place to start.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best parts of hospitality is that the lifestyle benefits are built right into how the industry operates, giving you a level of freedom you won't find at a traditional desk job.</a:t>
            </a:r>
          </a:p>
          <a:p>
            <a:endParaRPr lang="en-US"/>
          </a:p>
          <a:p>
            <a:r>
              <a:rPr lang="en-US"/>
              <a:t>Since hospitality is universal, your skills travel with you. You can build your career in an urban center like downtown Vancouver, move to the mountains like Whistler, or head out to a coastal resort on Vancouver Island. </a:t>
            </a:r>
          </a:p>
          <a:p>
            <a:endParaRPr lang="en-US"/>
          </a:p>
          <a:p>
            <a:r>
              <a:rPr lang="en-US"/>
              <a:t>The industry aligns with the seasons, offering incredible seasonal flexibility. </a:t>
            </a:r>
          </a:p>
          <a:p>
            <a:endParaRPr lang="en-US"/>
          </a:p>
          <a:p>
            <a:r>
              <a:rPr lang="en-US"/>
              <a:t>If you travel, you can use one of the industry's best perks: global hotel and travel discounts. </a:t>
            </a:r>
          </a:p>
          <a:p>
            <a:endParaRPr lang="en-US"/>
          </a:p>
          <a:p>
            <a:r>
              <a:rPr lang="en-US"/>
              <a:t>All of this happens within a people-driven team culture. It’s a collaborative environment where you are actively engaging with people every 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We’ve looked at how fast you can move up, but how does that actually happen? </a:t>
            </a:r>
          </a:p>
          <a:p>
            <a:endParaRPr lang="en-US" dirty="0"/>
          </a:p>
          <a:p>
            <a:r>
              <a:rPr lang="en-US" dirty="0"/>
              <a:t>This industry is designed to teach you as you go. It starts with hands-on training and getting you out to industry events and conferences where you can see the big picture.</a:t>
            </a:r>
          </a:p>
          <a:p>
            <a:endParaRPr lang="en-US" dirty="0"/>
          </a:p>
          <a:p>
            <a:r>
              <a:rPr lang="en-US" dirty="0"/>
              <a:t>It’s more than just learning your own job, though. We use cross-department exposure to let you experience how every part of the business connects. </a:t>
            </a:r>
          </a:p>
          <a:p>
            <a:endParaRPr lang="en-US" dirty="0"/>
          </a:p>
          <a:p>
            <a:r>
              <a:rPr lang="en-US" dirty="0"/>
              <a:t>For those who want to move into management quickly, we have formal Leadership Development Programs that act as a roadmap for your promotion.</a:t>
            </a:r>
          </a:p>
          <a:p>
            <a:endParaRPr lang="en-US" dirty="0"/>
          </a:p>
          <a:p>
            <a:r>
              <a:rPr lang="en-US" dirty="0"/>
              <a:t>What makes hospitality different from a typical office job is that hospitality leaders are visible and engaged.</a:t>
            </a:r>
          </a:p>
          <a:p>
            <a:endParaRPr lang="en-US" dirty="0"/>
          </a:p>
          <a:p>
            <a:r>
              <a:rPr lang="en-US" dirty="0"/>
              <a:t>In a hotel, the General Managers and Directors are on the floor with you every day. Since they are so accessible, they see your hard work in real-time. </a:t>
            </a:r>
          </a:p>
          <a:p>
            <a:endParaRPr lang="en-US" dirty="0"/>
          </a:p>
          <a:p>
            <a:r>
              <a:rPr lang="en-US" dirty="0"/>
              <a:t>They are mentors who are available to give you advice or feedback. When the people at the top are that involved, your potential gets noticed a lot faster.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BC is a world-class destination that constantly hosts major international sporting events, massive music festivals, and global cultural exhibitions.</a:t>
            </a:r>
          </a:p>
          <a:p>
            <a:endParaRPr lang="en-US"/>
          </a:p>
          <a:p>
            <a:r>
              <a:rPr lang="en-US"/>
              <a:t>Vancouver was a host city for the 2026 FIFA World Cup, which brought the global spotlight right to Vancouver.</a:t>
            </a:r>
          </a:p>
          <a:p>
            <a:endParaRPr lang="en-US"/>
          </a:p>
          <a:p>
            <a:r>
              <a:rPr lang="en-US"/>
              <a:t>BC communities host world-famous events like Crankworx Whistler for mountain biking, the Canadian International Dragon Boat Festival, and the BC Summer Games.</a:t>
            </a:r>
          </a:p>
          <a:p>
            <a:endParaRPr lang="en-US"/>
          </a:p>
          <a:p>
            <a:r>
              <a:rPr lang="en-US"/>
              <a:t>We have massive music festivals that draw crowds from all over, like Shambhala Music Festival and FVDED in the Park. </a:t>
            </a:r>
          </a:p>
          <a:p>
            <a:endParaRPr lang="en-US"/>
          </a:p>
          <a:p>
            <a:r>
              <a:rPr lang="en-US"/>
              <a:t>On the cultural side, events like the Vancouver International Film Festival and the upcoming 2027 Fan Expo Vancouver bring in massive crowds of creators and fans.</a:t>
            </a:r>
          </a:p>
          <a:p>
            <a:endParaRPr lang="en-US"/>
          </a:p>
          <a:p>
            <a:r>
              <a:rPr lang="en-US"/>
              <a:t>What does this mean for you? It means our industry is always buzzing. </a:t>
            </a:r>
          </a:p>
          <a:p>
            <a:endParaRPr lang="en-US"/>
          </a:p>
          <a:p>
            <a:r>
              <a:rPr lang="en-US"/>
              <a:t>Every event relies on hospitality. They need teams to manage hotel accommodations, coordinate massive food and beverage operations, run event logistics, and guide international guests around our city.</a:t>
            </a:r>
          </a:p>
          <a:p>
            <a:endParaRPr lang="en-US"/>
          </a:p>
          <a:p>
            <a:r>
              <a:rPr lang="en-US"/>
              <a:t>When you work here, you get hands-on experience helping execute some of the biggest entertainment and sporting events in BC.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best things about this industry is that it is built for students and young professionals. </a:t>
            </a:r>
          </a:p>
          <a:p>
            <a:endParaRPr lang="en-US"/>
          </a:p>
          <a:p>
            <a:r>
              <a:rPr lang="en-US"/>
              <a:t>You don't need a massive resume to get started; as we like to say, you don’t need experience to get experience! </a:t>
            </a:r>
          </a:p>
          <a:p>
            <a:endParaRPr lang="en-US"/>
          </a:p>
          <a:p>
            <a:r>
              <a:rPr lang="en-US"/>
              <a:t>Let's look at what the data tells us about working in BC tourism and hospitality.</a:t>
            </a:r>
          </a:p>
          <a:p>
            <a:endParaRPr lang="en-US"/>
          </a:p>
          <a:p>
            <a:r>
              <a:rPr lang="en-US"/>
              <a:t>The industry average for paid, entry-level work is $28 an hour.</a:t>
            </a:r>
          </a:p>
          <a:p>
            <a:endParaRPr lang="en-US"/>
          </a:p>
          <a:p>
            <a:r>
              <a:rPr lang="en-US"/>
              <a:t>To put that in perspective, that is significantly higher than BC's minimum wage, which just increased to $18.25 an hour as of June 1st. You are earning a highly competitive wage right from day one.</a:t>
            </a:r>
          </a:p>
          <a:p>
            <a:endParaRPr lang="en-US"/>
          </a:p>
          <a:p>
            <a:r>
              <a:rPr lang="en-US"/>
              <a:t>Because the industry is so welcoming to newcomers, it has become a hub for young workers.</a:t>
            </a:r>
          </a:p>
          <a:p>
            <a:endParaRPr lang="en-US"/>
          </a:p>
          <a:p>
            <a:r>
              <a:rPr lang="en-US"/>
              <a:t>Right now, 27% of the tourism workforce is made up of youth aged 15 to 24. That is more than double the standard Canadian industry average.</a:t>
            </a:r>
          </a:p>
          <a:p>
            <a:endParaRPr lang="en-US"/>
          </a:p>
          <a:p>
            <a:r>
              <a:rPr lang="en-US"/>
              <a:t>It is a vibrant environment where you are working alongside peers.</a:t>
            </a:r>
          </a:p>
          <a:p>
            <a:endParaRPr lang="en-US"/>
          </a:p>
          <a:p>
            <a:r>
              <a:rPr lang="en-US"/>
              <a:t>The data also shows how easy it is to balance work with school or other commitments.</a:t>
            </a:r>
          </a:p>
          <a:p>
            <a:endParaRPr lang="en-US"/>
          </a:p>
          <a:p>
            <a:r>
              <a:rPr lang="en-US"/>
              <a:t>If you look at the chart on the left, it breaks down the percentage of part-time jobs across different sectors like food and beverage, accommodations, and recreation.</a:t>
            </a:r>
          </a:p>
          <a:p>
            <a:endParaRPr lang="en-US"/>
          </a:p>
          <a:p>
            <a:r>
              <a:rPr lang="en-US"/>
              <a:t>Overall, 71% of youth roles in tourism are part-time. This means you can easily build your career around your class schedule.</a:t>
            </a:r>
          </a:p>
          <a:p>
            <a:endParaRPr lang="en-US"/>
          </a:p>
          <a:p>
            <a:r>
              <a:rPr lang="en-US"/>
              <a:t>While AI and automation are changing many industries, AI won't replace tourism jobs.</a:t>
            </a:r>
          </a:p>
          <a:p>
            <a:endParaRPr lang="en-US"/>
          </a:p>
          <a:p>
            <a:r>
              <a:rPr lang="en-US"/>
              <a:t>Technology handles the repetitive, routine administrative tasks behind the scenes. What it can't replace is human connection.</a:t>
            </a:r>
          </a:p>
          <a:p>
            <a:endParaRPr lang="en-US"/>
          </a:p>
          <a:p>
            <a:r>
              <a:rPr lang="en-US"/>
              <a:t>Automation actually frees up our staff to focus entirely on what matters most: creating great, memorable experiences for our guests.</a:t>
            </a:r>
          </a:p>
          <a:p>
            <a:endParaRPr lang="en-US"/>
          </a:p>
          <a:p>
            <a:r>
              <a:rPr lang="en-US"/>
              <a:t>Ultimately, this industry offers great pay, maximum flexibility for students, and a secure future where human skills are always valued.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BC has an amazing network of educational institutions offering paths tailored to exactly how you want to learn.</a:t>
            </a:r>
          </a:p>
          <a:p>
            <a:endParaRPr lang="en-US"/>
          </a:p>
          <a:p>
            <a:r>
              <a:rPr lang="en-US"/>
              <a:t>If you are looking for dedicated degrees and specialized business programs in Metro Vancouver, Acsenda School of Management and Fairleigh Dickinson University both offer Bachelor of Hospitality Management degrees, alongside Business Administration paths.</a:t>
            </a:r>
          </a:p>
          <a:p>
            <a:endParaRPr lang="en-US"/>
          </a:p>
          <a:p>
            <a:r>
              <a:rPr lang="en-US"/>
              <a:t>Capilano University features a full Bachelor of Tourism Management and flexible international diplomas.</a:t>
            </a:r>
          </a:p>
          <a:p>
            <a:endParaRPr lang="en-US"/>
          </a:p>
          <a:p>
            <a:r>
              <a:rPr lang="en-US"/>
              <a:t>Royal Roads University provides degree and certificate paths specifically built around tourism and hospitality management.</a:t>
            </a:r>
          </a:p>
          <a:p>
            <a:endParaRPr lang="en-US"/>
          </a:p>
          <a:p>
            <a:r>
              <a:rPr lang="en-US"/>
              <a:t>If you want a blend of business management and operational or culinary skills, Vancouver Community College offers a Bachelor of Hospitality Management, but also respected technical programs like Asian Culinary Arts and professional cooking certifications.</a:t>
            </a:r>
          </a:p>
          <a:p>
            <a:endParaRPr lang="en-US"/>
          </a:p>
          <a:p>
            <a:r>
              <a:rPr lang="en-US"/>
              <a:t>Western Community College offers everything from full degrees to rapid food service assistant certificates to get you into the workforce quickly.</a:t>
            </a:r>
          </a:p>
          <a:p>
            <a:endParaRPr lang="en-US"/>
          </a:p>
          <a:p>
            <a:r>
              <a:rPr lang="en-US"/>
              <a:t>If you look at universities in other regions of BC:</a:t>
            </a:r>
          </a:p>
          <a:p>
            <a:endParaRPr lang="en-US"/>
          </a:p>
          <a:p>
            <a:r>
              <a:rPr lang="en-US"/>
              <a:t>Okanagan College offers Business Administration and individualized studies.</a:t>
            </a:r>
          </a:p>
          <a:p>
            <a:endParaRPr lang="en-US"/>
          </a:p>
          <a:p>
            <a:r>
              <a:rPr lang="en-US"/>
              <a:t>Kootenay Columbia College provides great options in tourism management as well as accounting and payroll administration.</a:t>
            </a:r>
          </a:p>
          <a:p>
            <a:endParaRPr lang="en-US"/>
          </a:p>
          <a:p>
            <a:r>
              <a:rPr lang="en-US"/>
              <a:t>Excel Career College offers flexible hospitality diplomas and financial office assistant certificates.</a:t>
            </a:r>
          </a:p>
          <a:p>
            <a:endParaRPr lang="en-US"/>
          </a:p>
          <a:p>
            <a:r>
              <a:rPr lang="en-US"/>
              <a:t>The main takeaway across almost all of these institutions is their focus on Co-Op and Work-Integrated Learning.</a:t>
            </a:r>
          </a:p>
          <a:p>
            <a:endParaRPr lang="en-US"/>
          </a:p>
          <a:p>
            <a:r>
              <a:rPr lang="en-US"/>
              <a:t>These schools partner directly with local employers. This means you are gaining paid, real-world experience that counts toward your graduation and builds your resume.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wrap things up, we want to discuss the key takeaway from working in hospitality. </a:t>
            </a:r>
          </a:p>
          <a:p>
            <a:endParaRPr lang="en-US"/>
          </a:p>
          <a:p>
            <a:r>
              <a:rPr lang="en-US"/>
              <a:t>Let’s look at the first three skills on top:</a:t>
            </a:r>
          </a:p>
          <a:p>
            <a:endParaRPr lang="en-US"/>
          </a:p>
          <a:p>
            <a:r>
              <a:rPr lang="en-US"/>
              <a:t>Leadership: You learn how to guide a team, keep everyone focused on delivering great customer experiences, and meet daily business goals.</a:t>
            </a:r>
          </a:p>
          <a:p>
            <a:endParaRPr lang="en-US"/>
          </a:p>
          <a:p>
            <a:r>
              <a:rPr lang="en-US"/>
              <a:t>Crisis Management: Things don't always go according to plan in a live environment. You learn how to stay calm and solve emergencies or unexpected challenges quickly and efficiently.</a:t>
            </a:r>
          </a:p>
          <a:p>
            <a:endParaRPr lang="en-US"/>
          </a:p>
          <a:p>
            <a:r>
              <a:rPr lang="en-US"/>
              <a:t>Cultural Intelligence: Hotels bring together people from all over the world. You learn how to respect, communicate with, and adapt to guests and coworkers from completely different backgrounds and cultures.</a:t>
            </a:r>
          </a:p>
          <a:p>
            <a:endParaRPr lang="en-US"/>
          </a:p>
          <a:p>
            <a:r>
              <a:rPr lang="en-US"/>
              <a:t>The next three skills focus on business fundamentals:</a:t>
            </a:r>
          </a:p>
          <a:p>
            <a:endParaRPr lang="en-US"/>
          </a:p>
          <a:p>
            <a:r>
              <a:rPr lang="en-US"/>
              <a:t>Communication: You practice clear and effective speaking and writing every day, whether you are talking to a guest, your staff, or company stakeholders.</a:t>
            </a:r>
          </a:p>
          <a:p>
            <a:endParaRPr lang="en-US"/>
          </a:p>
          <a:p>
            <a:r>
              <a:rPr lang="en-US"/>
              <a:t>Financial Understanding: You gain practical experience handling budgets, controlling costs, and finding ways to be profitable.</a:t>
            </a:r>
          </a:p>
          <a:p>
            <a:endParaRPr lang="en-US"/>
          </a:p>
          <a:p>
            <a:r>
              <a:rPr lang="en-US"/>
              <a:t>Entrepreneurial Thinking: You learn to look for opportunities to innovate, improve everyday services, and drive better results.</a:t>
            </a:r>
          </a:p>
          <a:p>
            <a:endParaRPr lang="en-US"/>
          </a:p>
          <a:p>
            <a:r>
              <a:rPr lang="en-US"/>
              <a:t>Working with us means building a foundation that will set you up for success in any industry you choose.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KEY MESSAGE: The hospitality industry is a massive driver of British Columbia's workforce.</a:t>
            </a:r>
          </a:p>
          <a:p>
            <a:endParaRPr lang="en-US"/>
          </a:p>
          <a:p>
            <a:r>
              <a:rPr lang="en-US"/>
              <a:t>So, why should someone choose hospitality? </a:t>
            </a:r>
          </a:p>
          <a:p>
            <a:endParaRPr lang="en-US"/>
          </a:p>
          <a:p>
            <a:r>
              <a:rPr lang="en-US"/>
              <a:t>Well, if you like being part of something big, you’re in the right place. </a:t>
            </a:r>
          </a:p>
          <a:p>
            <a:endParaRPr lang="en-US"/>
          </a:p>
          <a:p>
            <a:r>
              <a:rPr lang="en-US"/>
              <a:t>In BC, there are over 331,000 people who wake up every day and go to work in this sector. </a:t>
            </a:r>
          </a:p>
          <a:p>
            <a:endParaRPr lang="en-US"/>
          </a:p>
          <a:p>
            <a:r>
              <a:rPr lang="en-US"/>
              <a:t>Whether it’s hotels, restaurants, or events, this is a thriving community. </a:t>
            </a:r>
          </a:p>
          <a:p>
            <a:endParaRPr lang="en-US"/>
          </a:p>
          <a:p>
            <a:r>
              <a:rPr lang="en-US"/>
              <a:t>Joining this industry means joining one of the largest networks of professionals in the province.</a:t>
            </a:r>
          </a:p>
          <a:p>
            <a:endParaRPr lang="en-US"/>
          </a:p>
          <a:p>
            <a:r>
              <a:rPr lang="en-US"/>
              <a:t>With a workforce this size, the diversity of roles and upward mobility are endless.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look at why this industry offers a strong career path. </a:t>
            </a:r>
          </a:p>
          <a:p>
            <a:endParaRPr lang="en-US"/>
          </a:p>
          <a:p>
            <a:r>
              <a:rPr lang="en-US"/>
              <a:t>First is Economic Impact. Hospitality drives billions of dollars into BC’s economy every year. </a:t>
            </a:r>
          </a:p>
          <a:p>
            <a:endParaRPr lang="en-US"/>
          </a:p>
          <a:p>
            <a:r>
              <a:rPr lang="en-US"/>
              <a:t>Working here means your job plays a major role in BC's financial success.</a:t>
            </a:r>
          </a:p>
          <a:p>
            <a:endParaRPr lang="en-US"/>
          </a:p>
          <a:p>
            <a:r>
              <a:rPr lang="en-US"/>
              <a:t>Second is Entrepreneurial Spirit. A single hotel is a complete business on its own. </a:t>
            </a:r>
          </a:p>
          <a:p>
            <a:endParaRPr lang="en-US"/>
          </a:p>
          <a:p>
            <a:r>
              <a:rPr lang="en-US"/>
              <a:t>By working in one, you get direct experience in management, teamwork, finance, and problem-solving across different departments.</a:t>
            </a:r>
          </a:p>
          <a:p>
            <a:endParaRPr lang="en-US"/>
          </a:p>
          <a:p>
            <a:r>
              <a:rPr lang="en-US"/>
              <a:t>Third is Variety and Adventure. Hospitality goes way beyond just hotels.</a:t>
            </a:r>
          </a:p>
          <a:p>
            <a:endParaRPr lang="en-US"/>
          </a:p>
          <a:p>
            <a:r>
              <a:rPr lang="en-US"/>
              <a:t>It includes restaurants, entertainment, recreation, and travel. It gives you the flexibility to work in different roles and locations all over BC.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what does this look like for you personally?</a:t>
            </a:r>
          </a:p>
          <a:p>
            <a:endParaRPr lang="en-US"/>
          </a:p>
          <a:p>
            <a:r>
              <a:rPr lang="en-US"/>
              <a:t>People: You are working in a team-first environment, building strong communication and leadership skills every day.</a:t>
            </a:r>
          </a:p>
          <a:p>
            <a:endParaRPr lang="en-US"/>
          </a:p>
          <a:p>
            <a:r>
              <a:rPr lang="en-US"/>
              <a:t>Places: You have the geographic flexibility to live and work in some of the most beautiful parts of BC.</a:t>
            </a:r>
          </a:p>
          <a:p>
            <a:endParaRPr lang="en-US"/>
          </a:p>
          <a:p>
            <a:r>
              <a:rPr lang="en-US"/>
              <a:t>Possibility: The growth opportunities here are flexible, fast-paced, and can take you further than you imagine.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chart shows the four traditional pillars of a hotel career, each with entry-level roles and promotion paths.</a:t>
            </a:r>
          </a:p>
          <a:p>
            <a:endParaRPr lang="en-US"/>
          </a:p>
          <a:p>
            <a:r>
              <a:rPr lang="en-US"/>
              <a:t>First, on the top left, we have the Front Office. </a:t>
            </a:r>
          </a:p>
          <a:p>
            <a:endParaRPr lang="en-US"/>
          </a:p>
          <a:p>
            <a:r>
              <a:rPr lang="en-US"/>
              <a:t>You can start as a Guest Service Agent, move up to a Supervisor, and eventually manage the entire department as a Front Office Manager.</a:t>
            </a:r>
          </a:p>
          <a:p>
            <a:endParaRPr lang="en-US"/>
          </a:p>
          <a:p>
            <a:r>
              <a:rPr lang="en-US"/>
              <a:t>On the top right is Rooms and Divisions. </a:t>
            </a:r>
          </a:p>
          <a:p>
            <a:endParaRPr lang="en-US"/>
          </a:p>
          <a:p>
            <a:r>
              <a:rPr lang="en-US"/>
              <a:t>This is the core of any hotel, where you can start as a Housekeeping Attendant and advance to Executive Housekeeper, managing large teams and inventory.</a:t>
            </a:r>
          </a:p>
          <a:p>
            <a:endParaRPr lang="en-US"/>
          </a:p>
          <a:p>
            <a:r>
              <a:rPr lang="en-US"/>
              <a:t>On the bottom left is Food and Beverage. </a:t>
            </a:r>
          </a:p>
          <a:p>
            <a:endParaRPr lang="en-US"/>
          </a:p>
          <a:p>
            <a:r>
              <a:rPr lang="en-US"/>
              <a:t>This covers everything from kitchen roles like Chefs to front-of-house roles like Servers and Restaurant Managers.</a:t>
            </a:r>
          </a:p>
          <a:p>
            <a:endParaRPr lang="en-US"/>
          </a:p>
          <a:p>
            <a:r>
              <a:rPr lang="en-US"/>
              <a:t>And on the bottom right is Sales and Events. </a:t>
            </a:r>
          </a:p>
          <a:p>
            <a:endParaRPr lang="en-US"/>
          </a:p>
          <a:p>
            <a:r>
              <a:rPr lang="en-US"/>
              <a:t>This is the corporate and revenue-driving side of the business, where you handle conferences, weddings, and corporate clients, moving from an Event Coordinator up to a Director of Sales.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roadmap highlights how an individual can progress from entry-level operations to executive leadership.</a:t>
            </a:r>
          </a:p>
          <a:p>
            <a:endParaRPr lang="en-US"/>
          </a:p>
          <a:p>
            <a:r>
              <a:rPr lang="en-US"/>
              <a:t>It starts in Year 1 as a Guest Service Agent. </a:t>
            </a:r>
          </a:p>
          <a:p>
            <a:endParaRPr lang="en-US"/>
          </a:p>
          <a:p>
            <a:r>
              <a:rPr lang="en-US"/>
              <a:t>The primary focus here is mastering the fundamentals, such as providing excellent customer service and managing the daily flow of check-ins and check-outs. </a:t>
            </a:r>
          </a:p>
          <a:p>
            <a:endParaRPr lang="en-US"/>
          </a:p>
          <a:p>
            <a:r>
              <a:rPr lang="en-US"/>
              <a:t>This is where you build your foundation and truly understand the guest experience.</a:t>
            </a:r>
          </a:p>
          <a:p>
            <a:endParaRPr lang="en-US"/>
          </a:p>
          <a:p>
            <a:r>
              <a:rPr lang="en-US"/>
              <a:t>By Year 3, the focus shifts toward leadership as a Supervisor. </a:t>
            </a:r>
          </a:p>
          <a:p>
            <a:endParaRPr lang="en-US"/>
          </a:p>
          <a:p>
            <a:r>
              <a:rPr lang="en-US"/>
              <a:t>In this role, you step back from just handling individual transactions to overseeing daily operations as a whole. </a:t>
            </a:r>
          </a:p>
          <a:p>
            <a:endParaRPr lang="en-US"/>
          </a:p>
          <a:p>
            <a:r>
              <a:rPr lang="en-US"/>
              <a:t>You are also responsible for coaching the team and ensuring that your brand's service standards are consistently met.</a:t>
            </a:r>
          </a:p>
          <a:p>
            <a:endParaRPr lang="en-US"/>
          </a:p>
          <a:p>
            <a:r>
              <a:rPr lang="en-US"/>
              <a:t>Moving into Year 5 in a Department Head position. </a:t>
            </a:r>
          </a:p>
          <a:p>
            <a:endParaRPr lang="en-US"/>
          </a:p>
          <a:p>
            <a:r>
              <a:rPr lang="en-US"/>
              <a:t>Here, the scope of responsibility increases significantly. </a:t>
            </a:r>
          </a:p>
          <a:p>
            <a:endParaRPr lang="en-US"/>
          </a:p>
          <a:p>
            <a:r>
              <a:rPr lang="en-US"/>
              <a:t>You are managing the department staffing, budgets, and performance metrics.</a:t>
            </a:r>
          </a:p>
          <a:p>
            <a:endParaRPr lang="en-US"/>
          </a:p>
          <a:p>
            <a:r>
              <a:rPr lang="en-US"/>
              <a:t>By Years 8 to 10, you've reached a General Manager role. At this level, you lead the entire property. </a:t>
            </a:r>
          </a:p>
          <a:p>
            <a:endParaRPr lang="en-US"/>
          </a:p>
          <a:p>
            <a:r>
              <a:rPr lang="en-US"/>
              <a:t>This means overseeing all departments, driving the business strategy, and taking responsibility for the financial success of the hotel.</a:t>
            </a:r>
          </a:p>
          <a:p>
            <a:endParaRPr lang="en-US"/>
          </a:p>
          <a:p>
            <a:r>
              <a:rPr lang="en-US"/>
              <a:t>Ultimately, this timeline shows that with dedication and performance, the hospitality industry offers an excellent opportunity for professional development.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most people think of hotels, they think of front desk agents, housekeepers, or chefs. </a:t>
            </a:r>
          </a:p>
          <a:p>
            <a:endParaRPr lang="en-US"/>
          </a:p>
          <a:p>
            <a:r>
              <a:rPr lang="en-US"/>
              <a:t>But running a hotel is just like running any other big business. It requires a lot of different professional skills behind the scenes. Here are some careers in hospitality you might not expect.</a:t>
            </a:r>
          </a:p>
          <a:p>
            <a:endParaRPr lang="en-US"/>
          </a:p>
          <a:p>
            <a:r>
              <a:rPr lang="en-US"/>
              <a:t>On the left, we have the core business operations:</a:t>
            </a:r>
          </a:p>
          <a:p>
            <a:endParaRPr lang="en-US"/>
          </a:p>
          <a:p>
            <a:r>
              <a:rPr lang="en-US"/>
              <a:t>Lawyers handle contracts and legal compliance.</a:t>
            </a:r>
          </a:p>
          <a:p>
            <a:endParaRPr lang="en-US"/>
          </a:p>
          <a:p>
            <a:r>
              <a:rPr lang="en-US"/>
              <a:t>Accountants and Financial Controllers manage the money, budgets, and spending.</a:t>
            </a:r>
          </a:p>
          <a:p>
            <a:endParaRPr lang="en-US"/>
          </a:p>
          <a:p>
            <a:r>
              <a:rPr lang="en-US"/>
              <a:t>Marketing and Social Media Managers promote the property and bring in guests.</a:t>
            </a:r>
          </a:p>
          <a:p>
            <a:endParaRPr lang="en-US"/>
          </a:p>
          <a:p>
            <a:r>
              <a:rPr lang="en-US"/>
              <a:t>Revenue Managers use data to set room prices based on how busy we are.</a:t>
            </a:r>
          </a:p>
          <a:p>
            <a:endParaRPr lang="en-US"/>
          </a:p>
          <a:p>
            <a:r>
              <a:rPr lang="en-US"/>
              <a:t>On the right, we have roles focused on the property, the staff, and technology:</a:t>
            </a:r>
          </a:p>
          <a:p>
            <a:endParaRPr lang="en-US"/>
          </a:p>
          <a:p>
            <a:r>
              <a:rPr lang="en-US"/>
              <a:t>Sustainability Specialists work on green projects like reducing energy and waste.</a:t>
            </a:r>
          </a:p>
          <a:p>
            <a:endParaRPr lang="en-US"/>
          </a:p>
          <a:p>
            <a:r>
              <a:rPr lang="en-US"/>
              <a:t>HR and Talent Development Leaders focus on hiring, training, and helping staff grow their careers.</a:t>
            </a:r>
          </a:p>
          <a:p>
            <a:endParaRPr lang="en-US"/>
          </a:p>
          <a:p>
            <a:r>
              <a:rPr lang="en-US"/>
              <a:t>Outdoor Guides lead guest activities like hikes or tours at resort locations.</a:t>
            </a:r>
          </a:p>
          <a:p>
            <a:endParaRPr lang="en-US"/>
          </a:p>
          <a:p>
            <a:r>
              <a:rPr lang="en-US"/>
              <a:t>Technology and IT Roles keep the internet, booking systems, and computer networks running smoothly.</a:t>
            </a:r>
          </a:p>
          <a:p>
            <a:endParaRPr lang="en-US"/>
          </a:p>
          <a:p>
            <a:r>
              <a:rPr lang="en-US"/>
              <a:t>KEY MESSAGE: The main point here is that you don't just have to work at the front desk to be in hospitality. </a:t>
            </a:r>
          </a:p>
          <a:p>
            <a:endParaRPr lang="en-US"/>
          </a:p>
          <a:p>
            <a:r>
              <a:rPr lang="en-US"/>
              <a:t>Whether you are into math, law, creative work, or tech, there is a job for you in this industry.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show you what this growth looks like in real life, let’s look at the career story of Karim Mohammadi. </a:t>
            </a:r>
          </a:p>
          <a:p>
            <a:endParaRPr lang="en-US"/>
          </a:p>
          <a:p>
            <a:r>
              <a:rPr lang="en-US"/>
              <a:t>Karim graduated with a university degree in Hospitality and Tourism Management.</a:t>
            </a:r>
          </a:p>
          <a:p>
            <a:endParaRPr lang="en-US"/>
          </a:p>
          <a:p>
            <a:r>
              <a:rPr lang="en-US"/>
              <a:t>He started in 2014 working as a Steward at the Delta Toronto. For those who don't know, a steward handles kitchen cleanliness and dishwashing; it's a true entry-level role.</a:t>
            </a:r>
          </a:p>
          <a:p>
            <a:endParaRPr lang="en-US"/>
          </a:p>
          <a:p>
            <a:r>
              <a:rPr lang="en-US"/>
              <a:t>From there, he focused on building his skills and network:</a:t>
            </a:r>
          </a:p>
          <a:p>
            <a:endParaRPr lang="en-US"/>
          </a:p>
          <a:p>
            <a:r>
              <a:rPr lang="en-US"/>
              <a:t>He worked as a Young Hotelier at the Fairmont Pacific Rim.</a:t>
            </a:r>
          </a:p>
          <a:p>
            <a:endParaRPr lang="en-US"/>
          </a:p>
          <a:p>
            <a:r>
              <a:rPr lang="en-US"/>
              <a:t>He represented British Columbia at a national industry event called the Canadian EnTOURpreneur Experience.</a:t>
            </a:r>
          </a:p>
          <a:p>
            <a:endParaRPr lang="en-US"/>
          </a:p>
          <a:p>
            <a:r>
              <a:rPr lang="en-US"/>
              <a:t>He also wanted to give back, so he created the 'Award of Excellence' at Ryerson University to give financial support to future hotel students.</a:t>
            </a:r>
          </a:p>
          <a:p>
            <a:endParaRPr lang="en-US"/>
          </a:p>
          <a:p>
            <a:r>
              <a:rPr lang="en-US"/>
              <a:t>His hard work paid off. In 2022, he was named one of the Top 30 Under 30 by Kostuch Media, which is a major recognition in the Canadian hospitality sector.</a:t>
            </a:r>
          </a:p>
          <a:p>
            <a:endParaRPr lang="en-US"/>
          </a:p>
          <a:p>
            <a:r>
              <a:rPr lang="en-US"/>
              <a:t>By 2024, just ten years after starting as a kitchen steward, Karim became the Operating Partner at Evergreen Hospitality Group.</a:t>
            </a:r>
          </a:p>
          <a:p>
            <a:endParaRPr lang="en-US"/>
          </a:p>
          <a:p>
            <a:r>
              <a:rPr lang="en-US"/>
              <a:t>Karim’s story is a perfect example of what we just talked about. He started at the very bottom, worked hard, and in just a decade, he went from washing dishes to running a hospitality group.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let’s look at Xenia Slosarick's career journey. </a:t>
            </a:r>
          </a:p>
          <a:p>
            <a:endParaRPr lang="en-US"/>
          </a:p>
          <a:p>
            <a:r>
              <a:rPr lang="en-US"/>
              <a:t>Xenia has a unique educational background, holding a university degree in Marketing Communications as well as a Master's degree in Political Science. </a:t>
            </a:r>
          </a:p>
          <a:p>
            <a:endParaRPr lang="en-US"/>
          </a:p>
          <a:p>
            <a:r>
              <a:rPr lang="en-US"/>
              <a:t>Her story shows how you can use a marketing background to grow into a senior leadership role.</a:t>
            </a:r>
          </a:p>
          <a:p>
            <a:endParaRPr lang="en-US"/>
          </a:p>
          <a:p>
            <a:r>
              <a:rPr lang="en-US"/>
              <a:t>She entered the industry here in 2014 as a Marketing Coordinator in Vancouver.</a:t>
            </a:r>
          </a:p>
          <a:p>
            <a:endParaRPr lang="en-US"/>
          </a:p>
          <a:p>
            <a:r>
              <a:rPr lang="en-US"/>
              <a:t>From there, she built up her experience in sales, marketing, and tourism:</a:t>
            </a:r>
          </a:p>
          <a:p>
            <a:endParaRPr lang="en-US"/>
          </a:p>
          <a:p>
            <a:r>
              <a:rPr lang="en-US"/>
              <a:t>She worked as a Sales Consultant at Flight Centre.</a:t>
            </a:r>
          </a:p>
          <a:p>
            <a:endParaRPr lang="en-US"/>
          </a:p>
          <a:p>
            <a:r>
              <a:rPr lang="en-US"/>
              <a:t>She then moved into hotel management as the Sales &amp; Marketing Manager at the Best Western Premier Chateau Granville Hotel. </a:t>
            </a:r>
          </a:p>
          <a:p>
            <a:endParaRPr lang="en-US"/>
          </a:p>
          <a:p>
            <a:r>
              <a:rPr lang="en-US"/>
              <a:t>While there, she took on massive projects, including a full hotel rebrand, a new restaurant launch, and leading their digital marketing campaigns.</a:t>
            </a:r>
          </a:p>
          <a:p>
            <a:endParaRPr lang="en-US"/>
          </a:p>
          <a:p>
            <a:r>
              <a:rPr lang="en-US"/>
              <a:t>Next, she expanded her reach across the province as a Territory Manager for the Globus Family of Brands, where she managed more than 200 travel accounts throughout British Columbia.</a:t>
            </a:r>
          </a:p>
          <a:p>
            <a:endParaRPr lang="en-US"/>
          </a:p>
          <a:p>
            <a:r>
              <a:rPr lang="en-US"/>
              <a:t>In 2025, Xenia became the Director of Business Development at the Surrey Hotel and Motel Association.</a:t>
            </a:r>
          </a:p>
          <a:p>
            <a:endParaRPr lang="en-US"/>
          </a:p>
          <a:p>
            <a:r>
              <a:rPr lang="en-US"/>
              <a:t>Xenia’s path is a great example of how starting in a specialized role, like marketing coordinator, can lead to high-level leadership positions where you help shape the strategy for an entire region.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jpeg"/><Relationship Id="rId2" Type="http://schemas.openxmlformats.org/officeDocument/2006/relationships/video" Target="https://www.youtube.com/embed/qUjDwN54xjo?feature=oembed" TargetMode="External"/><Relationship Id="rId1" Type="http://schemas.openxmlformats.org/officeDocument/2006/relationships/video" Target="https://www.youtube.com/watch?v=qUjDwN54xjo" TargetMode="Externa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png"/><Relationship Id="rId4" Type="http://schemas.openxmlformats.org/officeDocument/2006/relationships/notesSlide" Target="../notesSlides/notesSlide11.xml"/><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png"/><Relationship Id="rId3" Type="http://schemas.openxmlformats.org/officeDocument/2006/relationships/image" Target="../media/image40.jpe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sv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1.jpeg"/><Relationship Id="rId5" Type="http://schemas.openxmlformats.org/officeDocument/2006/relationships/image" Target="../media/image15.sv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2000" b="-11999"/>
            </a:stretch>
          </a:blipFill>
        </p:spPr>
        <p:txBody>
          <a:bodyPr/>
          <a:lstStyle/>
          <a:p>
            <a:endParaRPr lang="en-CA"/>
          </a:p>
        </p:txBody>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D3E5F">
                <a:alpha val="60000"/>
              </a:srgbClr>
            </a:solidFill>
          </p:spPr>
          <p:txBody>
            <a:bodyPr/>
            <a:lstStyle/>
            <a:p>
              <a:endParaRPr lang="en-CA"/>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5400000">
            <a:off x="5935399" y="-1723117"/>
            <a:ext cx="6417202" cy="18288000"/>
            <a:chOff x="0" y="0"/>
            <a:chExt cx="1690127" cy="4816593"/>
          </a:xfrm>
        </p:grpSpPr>
        <p:sp>
          <p:nvSpPr>
            <p:cNvPr id="7" name="Freeform 7"/>
            <p:cNvSpPr/>
            <p:nvPr/>
          </p:nvSpPr>
          <p:spPr>
            <a:xfrm>
              <a:off x="0" y="0"/>
              <a:ext cx="1690127" cy="4816592"/>
            </a:xfrm>
            <a:custGeom>
              <a:avLst/>
              <a:gdLst/>
              <a:ahLst/>
              <a:cxnLst/>
              <a:rect l="l" t="t" r="r" b="b"/>
              <a:pathLst>
                <a:path w="1690127" h="4816592">
                  <a:moveTo>
                    <a:pt x="0" y="0"/>
                  </a:moveTo>
                  <a:lnTo>
                    <a:pt x="1690127" y="0"/>
                  </a:lnTo>
                  <a:lnTo>
                    <a:pt x="1690127" y="4816592"/>
                  </a:lnTo>
                  <a:lnTo>
                    <a:pt x="0" y="4816592"/>
                  </a:lnTo>
                  <a:close/>
                </a:path>
              </a:pathLst>
            </a:custGeom>
            <a:gradFill rotWithShape="1">
              <a:gsLst>
                <a:gs pos="0">
                  <a:srgbClr val="FFFFFF">
                    <a:alpha val="90000"/>
                  </a:srgbClr>
                </a:gs>
                <a:gs pos="100000">
                  <a:srgbClr val="FFFFFF">
                    <a:alpha val="0"/>
                  </a:srgbClr>
                </a:gs>
              </a:gsLst>
              <a:lin ang="0"/>
            </a:gradFill>
          </p:spPr>
          <p:txBody>
            <a:bodyPr/>
            <a:lstStyle/>
            <a:p>
              <a:endParaRPr lang="en-CA"/>
            </a:p>
          </p:txBody>
        </p:sp>
        <p:sp>
          <p:nvSpPr>
            <p:cNvPr id="8" name="TextBox 8"/>
            <p:cNvSpPr txBox="1"/>
            <p:nvPr/>
          </p:nvSpPr>
          <p:spPr>
            <a:xfrm>
              <a:off x="0" y="-38100"/>
              <a:ext cx="1690127" cy="485469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3236797" y="8399362"/>
            <a:ext cx="4845464" cy="1717876"/>
          </a:xfrm>
          <a:custGeom>
            <a:avLst/>
            <a:gdLst/>
            <a:ahLst/>
            <a:cxnLst/>
            <a:rect l="l" t="t" r="r" b="b"/>
            <a:pathLst>
              <a:path w="4845464" h="1717876">
                <a:moveTo>
                  <a:pt x="0" y="0"/>
                </a:moveTo>
                <a:lnTo>
                  <a:pt x="4845464" y="0"/>
                </a:lnTo>
                <a:lnTo>
                  <a:pt x="4845464" y="1717876"/>
                </a:lnTo>
                <a:lnTo>
                  <a:pt x="0" y="1717876"/>
                </a:lnTo>
                <a:lnTo>
                  <a:pt x="0" y="0"/>
                </a:lnTo>
                <a:close/>
              </a:path>
            </a:pathLst>
          </a:custGeom>
          <a:blipFill>
            <a:blip r:embed="rId4"/>
            <a:stretch>
              <a:fillRect l="-9171" r="-8223"/>
            </a:stretch>
          </a:blipFill>
        </p:spPr>
        <p:txBody>
          <a:bodyPr/>
          <a:lstStyle/>
          <a:p>
            <a:endParaRPr lang="en-CA"/>
          </a:p>
        </p:txBody>
      </p:sp>
      <p:sp>
        <p:nvSpPr>
          <p:cNvPr id="10" name="TextBox 10"/>
          <p:cNvSpPr txBox="1"/>
          <p:nvPr/>
        </p:nvSpPr>
        <p:spPr>
          <a:xfrm>
            <a:off x="1028700" y="2857935"/>
            <a:ext cx="10006005" cy="3027479"/>
          </a:xfrm>
          <a:prstGeom prst="rect">
            <a:avLst/>
          </a:prstGeom>
        </p:spPr>
        <p:txBody>
          <a:bodyPr lIns="0" tIns="0" rIns="0" bIns="0" rtlCol="0" anchor="t">
            <a:spAutoFit/>
          </a:bodyPr>
          <a:lstStyle/>
          <a:p>
            <a:pPr algn="l">
              <a:lnSpc>
                <a:spcPts val="11920"/>
              </a:lnSpc>
            </a:pPr>
            <a:r>
              <a:rPr lang="en-US" sz="10548" b="1">
                <a:solidFill>
                  <a:srgbClr val="FFFFFF"/>
                </a:solidFill>
                <a:latin typeface="Montserrat Bold"/>
                <a:ea typeface="Montserrat Bold"/>
                <a:cs typeface="Montserrat Bold"/>
                <a:sym typeface="Montserrat Bold"/>
              </a:rPr>
              <a:t>Go Places. Build Careers.</a:t>
            </a:r>
          </a:p>
        </p:txBody>
      </p:sp>
      <p:sp>
        <p:nvSpPr>
          <p:cNvPr id="11" name="TextBox 11"/>
          <p:cNvSpPr txBox="1"/>
          <p:nvPr/>
        </p:nvSpPr>
        <p:spPr>
          <a:xfrm>
            <a:off x="1028700" y="4682817"/>
            <a:ext cx="9179732" cy="1261044"/>
          </a:xfrm>
          <a:prstGeom prst="rect">
            <a:avLst/>
          </a:prstGeom>
        </p:spPr>
        <p:txBody>
          <a:bodyPr lIns="0" tIns="0" rIns="0" bIns="0" rtlCol="0" anchor="t">
            <a:spAutoFit/>
          </a:bodyPr>
          <a:lstStyle/>
          <a:p>
            <a:pPr algn="ctr">
              <a:lnSpc>
                <a:spcPts val="5040"/>
              </a:lnSpc>
            </a:pPr>
            <a:endParaRPr/>
          </a:p>
          <a:p>
            <a:pPr algn="ctr">
              <a:lnSpc>
                <a:spcPts val="5040"/>
              </a:lnSpc>
            </a:pPr>
            <a:endParaRPr/>
          </a:p>
        </p:txBody>
      </p:sp>
      <p:sp>
        <p:nvSpPr>
          <p:cNvPr id="12" name="TextBox 12"/>
          <p:cNvSpPr txBox="1"/>
          <p:nvPr/>
        </p:nvSpPr>
        <p:spPr>
          <a:xfrm>
            <a:off x="1028700" y="5867661"/>
            <a:ext cx="11424372" cy="622935"/>
          </a:xfrm>
          <a:prstGeom prst="rect">
            <a:avLst/>
          </a:prstGeom>
        </p:spPr>
        <p:txBody>
          <a:bodyPr lIns="0" tIns="0" rIns="0" bIns="0" rtlCol="0" anchor="t">
            <a:spAutoFit/>
          </a:bodyPr>
          <a:lstStyle/>
          <a:p>
            <a:pPr algn="ctr">
              <a:lnSpc>
                <a:spcPts val="5040"/>
              </a:lnSpc>
            </a:pPr>
            <a:r>
              <a:rPr lang="en-US" sz="3600">
                <a:solidFill>
                  <a:srgbClr val="FFFFFF"/>
                </a:solidFill>
                <a:latin typeface="Montserrat Classic"/>
                <a:ea typeface="Montserrat Classic"/>
                <a:cs typeface="Montserrat Classic"/>
                <a:sym typeface="Montserrat Classic"/>
              </a:rPr>
              <a:t>Opportunities in BC’s Hotel &amp; Hospitality Industry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FE3E6"/>
        </a:solidFill>
        <a:effectLst/>
      </p:bgPr>
    </p:bg>
    <p:spTree>
      <p:nvGrpSpPr>
        <p:cNvPr id="1" name=""/>
        <p:cNvGrpSpPr/>
        <p:nvPr/>
      </p:nvGrpSpPr>
      <p:grpSpPr>
        <a:xfrm>
          <a:off x="0" y="0"/>
          <a:ext cx="0" cy="0"/>
          <a:chOff x="0" y="0"/>
          <a:chExt cx="0" cy="0"/>
        </a:xfrm>
      </p:grpSpPr>
      <p:sp>
        <p:nvSpPr>
          <p:cNvPr id="2" name="Freeform 2"/>
          <p:cNvSpPr/>
          <p:nvPr/>
        </p:nvSpPr>
        <p:spPr>
          <a:xfrm>
            <a:off x="0" y="137160"/>
            <a:ext cx="18288000" cy="10149840"/>
          </a:xfrm>
          <a:custGeom>
            <a:avLst/>
            <a:gdLst/>
            <a:ahLst/>
            <a:cxnLst/>
            <a:rect l="l" t="t" r="r" b="b"/>
            <a:pathLst>
              <a:path w="18288000" h="10149840">
                <a:moveTo>
                  <a:pt x="0" y="0"/>
                </a:moveTo>
                <a:lnTo>
                  <a:pt x="18288000" y="0"/>
                </a:lnTo>
                <a:lnTo>
                  <a:pt x="18288000" y="10149840"/>
                </a:lnTo>
                <a:lnTo>
                  <a:pt x="0" y="10149840"/>
                </a:lnTo>
                <a:lnTo>
                  <a:pt x="0" y="0"/>
                </a:lnTo>
                <a:close/>
              </a:path>
            </a:pathLst>
          </a:custGeom>
          <a:blipFill>
            <a:blip r:embed="rId3"/>
            <a:stretch>
              <a:fillRect/>
            </a:stretch>
          </a:blipFill>
        </p:spPr>
        <p:txBody>
          <a:bodyPr/>
          <a:lstStyle/>
          <a:p>
            <a:endParaRPr lang="en-CA"/>
          </a:p>
        </p:txBody>
      </p:sp>
      <p:grpSp>
        <p:nvGrpSpPr>
          <p:cNvPr id="3" name="Group 3"/>
          <p:cNvGrpSpPr/>
          <p:nvPr/>
        </p:nvGrpSpPr>
        <p:grpSpPr>
          <a:xfrm rot="-10800000">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100000"/>
                  </a:srgbClr>
                </a:gs>
                <a:gs pos="100000">
                  <a:srgbClr val="FFFFFF">
                    <a:alpha val="53000"/>
                  </a:srgbClr>
                </a:gs>
              </a:gsLst>
              <a:lin ang="2700000"/>
            </a:gradFill>
          </p:spPr>
          <p:txBody>
            <a:bodyPr/>
            <a:lstStyle/>
            <a:p>
              <a:endParaRPr lang="en-CA"/>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0" y="-1304750"/>
            <a:ext cx="18530586" cy="3086100"/>
            <a:chOff x="0" y="0"/>
            <a:chExt cx="4880484" cy="812800"/>
          </a:xfrm>
        </p:grpSpPr>
        <p:sp>
          <p:nvSpPr>
            <p:cNvPr id="7" name="Freeform 7"/>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8" name="TextBox 8"/>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119224" y="6166651"/>
            <a:ext cx="9428000" cy="3046003"/>
            <a:chOff x="0" y="0"/>
            <a:chExt cx="3465618" cy="1119673"/>
          </a:xfrm>
        </p:grpSpPr>
        <p:sp>
          <p:nvSpPr>
            <p:cNvPr id="10" name="Freeform 10"/>
            <p:cNvSpPr/>
            <p:nvPr/>
          </p:nvSpPr>
          <p:spPr>
            <a:xfrm>
              <a:off x="0" y="0"/>
              <a:ext cx="3465618" cy="1119673"/>
            </a:xfrm>
            <a:custGeom>
              <a:avLst/>
              <a:gdLst/>
              <a:ahLst/>
              <a:cxnLst/>
              <a:rect l="l" t="t" r="r" b="b"/>
              <a:pathLst>
                <a:path w="3465618" h="1119673">
                  <a:moveTo>
                    <a:pt x="20529" y="0"/>
                  </a:moveTo>
                  <a:lnTo>
                    <a:pt x="3445089" y="0"/>
                  </a:lnTo>
                  <a:cubicBezTo>
                    <a:pt x="3456427" y="0"/>
                    <a:pt x="3465618" y="9191"/>
                    <a:pt x="3465618" y="20529"/>
                  </a:cubicBezTo>
                  <a:lnTo>
                    <a:pt x="3465618" y="1099144"/>
                  </a:lnTo>
                  <a:cubicBezTo>
                    <a:pt x="3465618" y="1110482"/>
                    <a:pt x="3456427" y="1119673"/>
                    <a:pt x="3445089" y="1119673"/>
                  </a:cubicBezTo>
                  <a:lnTo>
                    <a:pt x="20529" y="1119673"/>
                  </a:lnTo>
                  <a:cubicBezTo>
                    <a:pt x="15084" y="1119673"/>
                    <a:pt x="9863" y="1117511"/>
                    <a:pt x="6013" y="1113661"/>
                  </a:cubicBezTo>
                  <a:cubicBezTo>
                    <a:pt x="2163" y="1109811"/>
                    <a:pt x="0" y="1104589"/>
                    <a:pt x="0" y="1099144"/>
                  </a:cubicBezTo>
                  <a:lnTo>
                    <a:pt x="0" y="20529"/>
                  </a:lnTo>
                  <a:cubicBezTo>
                    <a:pt x="0" y="9191"/>
                    <a:pt x="9191" y="0"/>
                    <a:pt x="20529" y="0"/>
                  </a:cubicBezTo>
                  <a:close/>
                </a:path>
              </a:pathLst>
            </a:custGeom>
            <a:solidFill>
              <a:srgbClr val="06889E"/>
            </a:solidFill>
          </p:spPr>
          <p:txBody>
            <a:bodyPr/>
            <a:lstStyle/>
            <a:p>
              <a:endParaRPr lang="en-CA"/>
            </a:p>
          </p:txBody>
        </p:sp>
        <p:sp>
          <p:nvSpPr>
            <p:cNvPr id="11" name="TextBox 11"/>
            <p:cNvSpPr txBox="1"/>
            <p:nvPr/>
          </p:nvSpPr>
          <p:spPr>
            <a:xfrm>
              <a:off x="0" y="-38100"/>
              <a:ext cx="3465618" cy="1157773"/>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8119224" y="3835400"/>
            <a:ext cx="177475" cy="1308100"/>
            <a:chOff x="0" y="0"/>
            <a:chExt cx="46742" cy="344520"/>
          </a:xfrm>
        </p:grpSpPr>
        <p:sp>
          <p:nvSpPr>
            <p:cNvPr id="13" name="Freeform 13"/>
            <p:cNvSpPr/>
            <p:nvPr/>
          </p:nvSpPr>
          <p:spPr>
            <a:xfrm>
              <a:off x="0" y="0"/>
              <a:ext cx="46742" cy="344520"/>
            </a:xfrm>
            <a:custGeom>
              <a:avLst/>
              <a:gdLst/>
              <a:ahLst/>
              <a:cxnLst/>
              <a:rect l="l" t="t" r="r" b="b"/>
              <a:pathLst>
                <a:path w="46742" h="344520">
                  <a:moveTo>
                    <a:pt x="0" y="0"/>
                  </a:moveTo>
                  <a:lnTo>
                    <a:pt x="46742" y="0"/>
                  </a:lnTo>
                  <a:lnTo>
                    <a:pt x="46742" y="344520"/>
                  </a:lnTo>
                  <a:lnTo>
                    <a:pt x="0" y="344520"/>
                  </a:lnTo>
                  <a:close/>
                </a:path>
              </a:pathLst>
            </a:custGeom>
            <a:solidFill>
              <a:srgbClr val="06889E"/>
            </a:solidFill>
          </p:spPr>
          <p:txBody>
            <a:bodyPr/>
            <a:lstStyle/>
            <a:p>
              <a:endParaRPr lang="en-CA"/>
            </a:p>
          </p:txBody>
        </p:sp>
        <p:sp>
          <p:nvSpPr>
            <p:cNvPr id="14" name="TextBox 14"/>
            <p:cNvSpPr txBox="1"/>
            <p:nvPr/>
          </p:nvSpPr>
          <p:spPr>
            <a:xfrm>
              <a:off x="0" y="-66675"/>
              <a:ext cx="46742" cy="411195"/>
            </a:xfrm>
            <a:prstGeom prst="rect">
              <a:avLst/>
            </a:prstGeom>
          </p:spPr>
          <p:txBody>
            <a:bodyPr lIns="50800" tIns="50800" rIns="50800" bIns="50800" rtlCol="0" anchor="ctr"/>
            <a:lstStyle/>
            <a:p>
              <a:pPr algn="l">
                <a:lnSpc>
                  <a:spcPts val="3000"/>
                </a:lnSpc>
              </a:pPr>
              <a:endParaRPr/>
            </a:p>
          </p:txBody>
        </p:sp>
      </p:grpSp>
      <p:grpSp>
        <p:nvGrpSpPr>
          <p:cNvPr id="15" name="Group 15"/>
          <p:cNvGrpSpPr/>
          <p:nvPr/>
        </p:nvGrpSpPr>
        <p:grpSpPr>
          <a:xfrm>
            <a:off x="1028700" y="3075747"/>
            <a:ext cx="6181809" cy="6181809"/>
            <a:chOff x="0" y="0"/>
            <a:chExt cx="812800" cy="812800"/>
          </a:xfrm>
        </p:grpSpPr>
        <p:sp>
          <p:nvSpPr>
            <p:cNvPr id="16" name="Freeform 16"/>
            <p:cNvSpPr/>
            <p:nvPr/>
          </p:nvSpPr>
          <p:spPr>
            <a:xfrm>
              <a:off x="0" y="0"/>
              <a:ext cx="812800" cy="812800"/>
            </a:xfrm>
            <a:custGeom>
              <a:avLst/>
              <a:gdLst/>
              <a:ahLst/>
              <a:cxnLst/>
              <a:rect l="l" t="t" r="r" b="b"/>
              <a:pathLst>
                <a:path w="812800" h="812800">
                  <a:moveTo>
                    <a:pt x="31309" y="0"/>
                  </a:moveTo>
                  <a:lnTo>
                    <a:pt x="781491" y="0"/>
                  </a:lnTo>
                  <a:cubicBezTo>
                    <a:pt x="798782" y="0"/>
                    <a:pt x="812800" y="14018"/>
                    <a:pt x="812800" y="31309"/>
                  </a:cubicBezTo>
                  <a:lnTo>
                    <a:pt x="812800" y="781491"/>
                  </a:lnTo>
                  <a:cubicBezTo>
                    <a:pt x="812800" y="798782"/>
                    <a:pt x="798782" y="812800"/>
                    <a:pt x="781491" y="812800"/>
                  </a:cubicBezTo>
                  <a:lnTo>
                    <a:pt x="31309" y="812800"/>
                  </a:lnTo>
                  <a:cubicBezTo>
                    <a:pt x="14018" y="812800"/>
                    <a:pt x="0" y="798782"/>
                    <a:pt x="0" y="781491"/>
                  </a:cubicBezTo>
                  <a:lnTo>
                    <a:pt x="0" y="31309"/>
                  </a:lnTo>
                  <a:cubicBezTo>
                    <a:pt x="0" y="14018"/>
                    <a:pt x="14018" y="0"/>
                    <a:pt x="31309" y="0"/>
                  </a:cubicBezTo>
                  <a:close/>
                </a:path>
              </a:pathLst>
            </a:custGeom>
            <a:blipFill>
              <a:blip r:embed="rId4"/>
              <a:stretch>
                <a:fillRect/>
              </a:stretch>
            </a:blipFill>
            <a:ln w="95250" cap="rnd">
              <a:solidFill>
                <a:srgbClr val="2D3E5F"/>
              </a:solidFill>
              <a:prstDash val="solid"/>
              <a:round/>
            </a:ln>
          </p:spPr>
          <p:txBody>
            <a:bodyPr/>
            <a:lstStyle/>
            <a:p>
              <a:endParaRPr lang="en-CA"/>
            </a:p>
          </p:txBody>
        </p:sp>
      </p:grpSp>
      <p:sp>
        <p:nvSpPr>
          <p:cNvPr id="17" name="TextBox 17"/>
          <p:cNvSpPr txBox="1"/>
          <p:nvPr/>
        </p:nvSpPr>
        <p:spPr>
          <a:xfrm>
            <a:off x="8653183" y="6444561"/>
            <a:ext cx="8516640" cy="1035685"/>
          </a:xfrm>
          <a:prstGeom prst="rect">
            <a:avLst/>
          </a:prstGeom>
        </p:spPr>
        <p:txBody>
          <a:bodyPr lIns="0" tIns="0" rIns="0" bIns="0" rtlCol="0" anchor="t">
            <a:spAutoFit/>
          </a:bodyPr>
          <a:lstStyle/>
          <a:p>
            <a:pPr algn="l">
              <a:lnSpc>
                <a:spcPts val="8539"/>
              </a:lnSpc>
              <a:spcBef>
                <a:spcPct val="0"/>
              </a:spcBef>
            </a:pPr>
            <a:r>
              <a:rPr lang="en-US" sz="6099" b="1">
                <a:solidFill>
                  <a:srgbClr val="FFFFFF"/>
                </a:solidFill>
                <a:latin typeface="Montserrat Bold"/>
                <a:ea typeface="Montserrat Bold"/>
                <a:cs typeface="Montserrat Bold"/>
                <a:sym typeface="Montserrat Bold"/>
              </a:rPr>
              <a:t>Raphael Dipasupil</a:t>
            </a:r>
          </a:p>
        </p:txBody>
      </p:sp>
      <p:sp>
        <p:nvSpPr>
          <p:cNvPr id="18" name="TextBox 18"/>
          <p:cNvSpPr txBox="1"/>
          <p:nvPr/>
        </p:nvSpPr>
        <p:spPr>
          <a:xfrm>
            <a:off x="8653183" y="7682811"/>
            <a:ext cx="8686905" cy="825235"/>
          </a:xfrm>
          <a:prstGeom prst="rect">
            <a:avLst/>
          </a:prstGeom>
        </p:spPr>
        <p:txBody>
          <a:bodyPr lIns="0" tIns="0" rIns="0" bIns="0" rtlCol="0" anchor="t">
            <a:spAutoFit/>
          </a:bodyPr>
          <a:lstStyle/>
          <a:p>
            <a:pPr algn="l">
              <a:lnSpc>
                <a:spcPts val="3339"/>
              </a:lnSpc>
              <a:spcBef>
                <a:spcPct val="0"/>
              </a:spcBef>
            </a:pPr>
            <a:r>
              <a:rPr lang="en-US" sz="2385" i="1">
                <a:solidFill>
                  <a:srgbClr val="FFFFFF"/>
                </a:solidFill>
                <a:latin typeface="Montserrat Italics"/>
                <a:ea typeface="Montserrat Italics"/>
                <a:cs typeface="Montserrat Italics"/>
                <a:sym typeface="Montserrat Italics"/>
              </a:rPr>
              <a:t>Sales &amp; Marketing Coordinator at JW Marriott Parq Vancouver &amp; The Douglas Autograph Collection Hotel</a:t>
            </a:r>
          </a:p>
        </p:txBody>
      </p:sp>
      <p:sp>
        <p:nvSpPr>
          <p:cNvPr id="19" name="TextBox 19"/>
          <p:cNvSpPr txBox="1"/>
          <p:nvPr/>
        </p:nvSpPr>
        <p:spPr>
          <a:xfrm>
            <a:off x="1028700" y="537691"/>
            <a:ext cx="14425507"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Let’s Hear it from our Hoteliers!</a:t>
            </a:r>
          </a:p>
        </p:txBody>
      </p:sp>
      <p:sp>
        <p:nvSpPr>
          <p:cNvPr id="20" name="TextBox 20"/>
          <p:cNvSpPr txBox="1"/>
          <p:nvPr/>
        </p:nvSpPr>
        <p:spPr>
          <a:xfrm>
            <a:off x="9139238" y="4924425"/>
            <a:ext cx="9525" cy="371475"/>
          </a:xfrm>
          <a:prstGeom prst="rect">
            <a:avLst/>
          </a:prstGeom>
        </p:spPr>
        <p:txBody>
          <a:bodyPr lIns="0" tIns="0" rIns="0" bIns="0" rtlCol="0" anchor="t">
            <a:spAutoFit/>
          </a:bodyPr>
          <a:lstStyle/>
          <a:p>
            <a:pPr algn="ctr">
              <a:lnSpc>
                <a:spcPts val="3000"/>
              </a:lnSpc>
              <a:spcBef>
                <a:spcPct val="0"/>
              </a:spcBef>
            </a:pPr>
            <a:endParaRPr/>
          </a:p>
        </p:txBody>
      </p:sp>
      <p:sp>
        <p:nvSpPr>
          <p:cNvPr id="21" name="TextBox 21"/>
          <p:cNvSpPr txBox="1"/>
          <p:nvPr/>
        </p:nvSpPr>
        <p:spPr>
          <a:xfrm>
            <a:off x="8782475" y="3768725"/>
            <a:ext cx="9007551" cy="1374775"/>
          </a:xfrm>
          <a:prstGeom prst="rect">
            <a:avLst/>
          </a:prstGeom>
        </p:spPr>
        <p:txBody>
          <a:bodyPr lIns="0" tIns="0" rIns="0" bIns="0" rtlCol="0" anchor="t">
            <a:spAutoFit/>
          </a:bodyPr>
          <a:lstStyle/>
          <a:p>
            <a:pPr algn="l">
              <a:lnSpc>
                <a:spcPts val="5599"/>
              </a:lnSpc>
              <a:spcBef>
                <a:spcPct val="0"/>
              </a:spcBef>
            </a:pPr>
            <a:r>
              <a:rPr lang="en-US" sz="3999" b="1" i="1">
                <a:solidFill>
                  <a:srgbClr val="FFFFFF"/>
                </a:solidFill>
                <a:latin typeface="Montserrat Bold Italics"/>
                <a:ea typeface="Montserrat Bold Italics"/>
                <a:cs typeface="Montserrat Bold Italics"/>
                <a:sym typeface="Montserrat Bold Italics"/>
              </a:rPr>
              <a:t>“I don’t really have a typical day, which makes it interesting.”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l="-4382" r="-6177" b="-10068"/>
            </a:stretch>
          </a:blipFill>
        </p:spPr>
        <p:txBody>
          <a:bodyPr/>
          <a:lstStyle/>
          <a:p>
            <a:endParaRPr lang="en-CA"/>
          </a:p>
        </p:txBody>
      </p:sp>
      <p:grpSp>
        <p:nvGrpSpPr>
          <p:cNvPr id="3" name="Group 3"/>
          <p:cNvGrpSpPr/>
          <p:nvPr/>
        </p:nvGrpSpPr>
        <p:grpSpPr>
          <a:xfrm>
            <a:off x="0" y="1485200"/>
            <a:ext cx="18288000" cy="8801800"/>
            <a:chOff x="0" y="0"/>
            <a:chExt cx="4816593" cy="2318170"/>
          </a:xfrm>
        </p:grpSpPr>
        <p:sp>
          <p:nvSpPr>
            <p:cNvPr id="4" name="Freeform 4"/>
            <p:cNvSpPr/>
            <p:nvPr/>
          </p:nvSpPr>
          <p:spPr>
            <a:xfrm>
              <a:off x="0" y="0"/>
              <a:ext cx="4816592" cy="2318170"/>
            </a:xfrm>
            <a:custGeom>
              <a:avLst/>
              <a:gdLst/>
              <a:ahLst/>
              <a:cxnLst/>
              <a:rect l="l" t="t" r="r" b="b"/>
              <a:pathLst>
                <a:path w="4816592" h="2318170">
                  <a:moveTo>
                    <a:pt x="0" y="0"/>
                  </a:moveTo>
                  <a:lnTo>
                    <a:pt x="4816592" y="0"/>
                  </a:lnTo>
                  <a:lnTo>
                    <a:pt x="4816592" y="2318170"/>
                  </a:lnTo>
                  <a:lnTo>
                    <a:pt x="0" y="2318170"/>
                  </a:lnTo>
                  <a:close/>
                </a:path>
              </a:pathLst>
            </a:custGeom>
            <a:gradFill rotWithShape="1">
              <a:gsLst>
                <a:gs pos="0">
                  <a:srgbClr val="00599F">
                    <a:alpha val="84000"/>
                  </a:srgbClr>
                </a:gs>
                <a:gs pos="100000">
                  <a:srgbClr val="FFFFFF">
                    <a:alpha val="44520"/>
                  </a:srgbClr>
                </a:gs>
              </a:gsLst>
              <a:lin ang="2700000"/>
            </a:gradFill>
          </p:spPr>
          <p:txBody>
            <a:bodyPr/>
            <a:lstStyle/>
            <a:p>
              <a:endParaRPr lang="en-CA"/>
            </a:p>
          </p:txBody>
        </p:sp>
        <p:sp>
          <p:nvSpPr>
            <p:cNvPr id="5" name="TextBox 5"/>
            <p:cNvSpPr txBox="1"/>
            <p:nvPr/>
          </p:nvSpPr>
          <p:spPr>
            <a:xfrm>
              <a:off x="0" y="-38100"/>
              <a:ext cx="4816593" cy="2356270"/>
            </a:xfrm>
            <a:prstGeom prst="rect">
              <a:avLst/>
            </a:prstGeom>
          </p:spPr>
          <p:txBody>
            <a:bodyPr lIns="50800" tIns="50800" rIns="50800" bIns="50800" rtlCol="0" anchor="ctr"/>
            <a:lstStyle/>
            <a:p>
              <a:pPr algn="ctr">
                <a:lnSpc>
                  <a:spcPts val="2919"/>
                </a:lnSpc>
              </a:pPr>
              <a:endParaRPr/>
            </a:p>
          </p:txBody>
        </p:sp>
      </p:grpSp>
      <p:grpSp>
        <p:nvGrpSpPr>
          <p:cNvPr id="6" name="Group 6"/>
          <p:cNvGrpSpPr/>
          <p:nvPr/>
        </p:nvGrpSpPr>
        <p:grpSpPr>
          <a:xfrm>
            <a:off x="0" y="-1304750"/>
            <a:ext cx="18530586" cy="3086100"/>
            <a:chOff x="0" y="0"/>
            <a:chExt cx="4880484" cy="812800"/>
          </a:xfrm>
        </p:grpSpPr>
        <p:sp>
          <p:nvSpPr>
            <p:cNvPr id="7" name="Freeform 7"/>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8" name="TextBox 8"/>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537691"/>
            <a:ext cx="16230600"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The Check-In | Hospitality Stories in BC</a:t>
            </a:r>
          </a:p>
        </p:txBody>
      </p:sp>
      <p:pic>
        <p:nvPicPr>
          <p:cNvPr id="10" name="Picture 10"/>
          <p:cNvPicPr>
            <a:picLocks noChangeAspect="1"/>
          </p:cNvPicPr>
          <p:nvPr>
            <a:videoFile r:link="rId1"/>
          </p:nvPr>
        </p:nvPicPr>
        <p:blipFill>
          <a:blip r:embed="rId6"/>
          <a:stretch>
            <a:fillRect/>
          </a:stretch>
        </p:blipFill>
        <p:spPr>
          <a:xfrm>
            <a:off x="1028700" y="2675488"/>
            <a:ext cx="12043317" cy="6769077"/>
          </a:xfrm>
          <a:prstGeom prst="rect">
            <a:avLst/>
          </a:prstGeom>
        </p:spPr>
      </p:pic>
      <p:pic>
        <p:nvPicPr>
          <p:cNvPr id="14" name="Online Media 13" title="The Check-In | Episode 4 | Career Pathways with Quinn Luong &amp; Thea Rose Vispo">
            <a:hlinkClick r:id="" action="ppaction://media"/>
            <a:extLst>
              <a:ext uri="{FF2B5EF4-FFF2-40B4-BE49-F238E27FC236}">
                <a16:creationId xmlns:a16="http://schemas.microsoft.com/office/drawing/2014/main" id="{6F435DE4-953F-01CB-053F-677DCAA44A1E}"/>
              </a:ext>
            </a:extLst>
          </p:cNvPr>
          <p:cNvPicPr>
            <a:picLocks noRot="1" noChangeAspect="1"/>
          </p:cNvPicPr>
          <p:nvPr>
            <a:videoFile r:link="rId2"/>
          </p:nvPr>
        </p:nvPicPr>
        <p:blipFill>
          <a:blip r:embed="rId7"/>
          <a:stretch>
            <a:fillRect/>
          </a:stretch>
        </p:blipFill>
        <p:spPr>
          <a:xfrm>
            <a:off x="1028700" y="2588714"/>
            <a:ext cx="12192000" cy="6883400"/>
          </a:xfrm>
          <a:prstGeom prst="rect">
            <a:avLst/>
          </a:prstGeom>
        </p:spPr>
      </p:pic>
      <p:pic>
        <p:nvPicPr>
          <p:cNvPr id="19" name="Picture 18">
            <a:extLst>
              <a:ext uri="{FF2B5EF4-FFF2-40B4-BE49-F238E27FC236}">
                <a16:creationId xmlns:a16="http://schemas.microsoft.com/office/drawing/2014/main" id="{080B1B19-99D1-6354-4782-76D1191993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16000" y="7456808"/>
            <a:ext cx="4075558" cy="2292502"/>
          </a:xfrm>
          <a:prstGeom prst="rect">
            <a:avLst/>
          </a:prstGeom>
        </p:spPr>
      </p:pic>
      <p:pic>
        <p:nvPicPr>
          <p:cNvPr id="21" name="Picture 20">
            <a:extLst>
              <a:ext uri="{FF2B5EF4-FFF2-40B4-BE49-F238E27FC236}">
                <a16:creationId xmlns:a16="http://schemas.microsoft.com/office/drawing/2014/main" id="{F35F2FB5-2DCC-C29C-6614-A20E8E35DD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16000" y="4891736"/>
            <a:ext cx="4075558" cy="2292501"/>
          </a:xfrm>
          <a:prstGeom prst="rect">
            <a:avLst/>
          </a:prstGeom>
        </p:spPr>
      </p:pic>
      <p:pic>
        <p:nvPicPr>
          <p:cNvPr id="23" name="Picture 22">
            <a:extLst>
              <a:ext uri="{FF2B5EF4-FFF2-40B4-BE49-F238E27FC236}">
                <a16:creationId xmlns:a16="http://schemas.microsoft.com/office/drawing/2014/main" id="{52976B82-CAD2-0F24-0135-D7E0FC4B29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716001" y="2324317"/>
            <a:ext cx="4075558" cy="22925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0000"/>
                  </a:srgbClr>
                </a:gs>
                <a:gs pos="100000">
                  <a:srgbClr val="FFFFFF">
                    <a:alpha val="31800"/>
                  </a:srgbClr>
                </a:gs>
              </a:gsLst>
              <a:lin ang="2700000"/>
            </a:gradFill>
          </p:spPr>
          <p:txBody>
            <a:bodyPr/>
            <a:lstStyle/>
            <a:p>
              <a:endParaRPr lang="en-CA"/>
            </a:p>
          </p:txBody>
        </p:sp>
        <p:sp>
          <p:nvSpPr>
            <p:cNvPr id="4" name="TextBox 4"/>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997990" y="1781350"/>
            <a:ext cx="3255246" cy="8093855"/>
            <a:chOff x="0" y="0"/>
            <a:chExt cx="1271421" cy="3161265"/>
          </a:xfrm>
        </p:grpSpPr>
        <p:sp>
          <p:nvSpPr>
            <p:cNvPr id="6" name="Freeform 6"/>
            <p:cNvSpPr/>
            <p:nvPr/>
          </p:nvSpPr>
          <p:spPr>
            <a:xfrm>
              <a:off x="0" y="0"/>
              <a:ext cx="1271421" cy="3161266"/>
            </a:xfrm>
            <a:custGeom>
              <a:avLst/>
              <a:gdLst/>
              <a:ahLst/>
              <a:cxnLst/>
              <a:rect l="l" t="t" r="r" b="b"/>
              <a:pathLst>
                <a:path w="1271421" h="3161266">
                  <a:moveTo>
                    <a:pt x="0" y="0"/>
                  </a:moveTo>
                  <a:lnTo>
                    <a:pt x="1271421" y="0"/>
                  </a:lnTo>
                  <a:lnTo>
                    <a:pt x="1271421" y="3161266"/>
                  </a:lnTo>
                  <a:lnTo>
                    <a:pt x="0" y="3161266"/>
                  </a:lnTo>
                  <a:close/>
                </a:path>
              </a:pathLst>
            </a:custGeom>
            <a:blipFill>
              <a:blip r:embed="rId3"/>
              <a:stretch>
                <a:fillRect l="-16553" r="-16553"/>
              </a:stretch>
            </a:blipFill>
          </p:spPr>
          <p:txBody>
            <a:bodyPr/>
            <a:lstStyle/>
            <a:p>
              <a:endParaRPr lang="en-CA"/>
            </a:p>
          </p:txBody>
        </p:sp>
      </p:grpSp>
      <p:grpSp>
        <p:nvGrpSpPr>
          <p:cNvPr id="7" name="Group 7"/>
          <p:cNvGrpSpPr/>
          <p:nvPr/>
        </p:nvGrpSpPr>
        <p:grpSpPr>
          <a:xfrm>
            <a:off x="10290642" y="8778187"/>
            <a:ext cx="150960" cy="195055"/>
            <a:chOff x="0" y="0"/>
            <a:chExt cx="629054" cy="812800"/>
          </a:xfrm>
        </p:grpSpPr>
        <p:sp>
          <p:nvSpPr>
            <p:cNvPr id="8" name="Freeform 8"/>
            <p:cNvSpPr/>
            <p:nvPr/>
          </p:nvSpPr>
          <p:spPr>
            <a:xfrm>
              <a:off x="0" y="0"/>
              <a:ext cx="629054" cy="812800"/>
            </a:xfrm>
            <a:custGeom>
              <a:avLst/>
              <a:gdLst/>
              <a:ahLst/>
              <a:cxnLst/>
              <a:rect l="l" t="t" r="r" b="b"/>
              <a:pathLst>
                <a:path w="629054" h="812800">
                  <a:moveTo>
                    <a:pt x="314527" y="0"/>
                  </a:moveTo>
                  <a:cubicBezTo>
                    <a:pt x="140818" y="0"/>
                    <a:pt x="0" y="181951"/>
                    <a:pt x="0" y="406400"/>
                  </a:cubicBezTo>
                  <a:cubicBezTo>
                    <a:pt x="0" y="630849"/>
                    <a:pt x="140818" y="812800"/>
                    <a:pt x="314527" y="812800"/>
                  </a:cubicBezTo>
                  <a:cubicBezTo>
                    <a:pt x="488235" y="812800"/>
                    <a:pt x="629054" y="630849"/>
                    <a:pt x="629054" y="406400"/>
                  </a:cubicBezTo>
                  <a:cubicBezTo>
                    <a:pt x="629054" y="181951"/>
                    <a:pt x="488235" y="0"/>
                    <a:pt x="314527" y="0"/>
                  </a:cubicBezTo>
                  <a:close/>
                </a:path>
              </a:pathLst>
            </a:custGeom>
            <a:gradFill rotWithShape="1">
              <a:gsLst>
                <a:gs pos="0">
                  <a:srgbClr val="2EA185">
                    <a:alpha val="100000"/>
                  </a:srgbClr>
                </a:gs>
                <a:gs pos="100000">
                  <a:srgbClr val="3DAEFF">
                    <a:alpha val="100000"/>
                  </a:srgbClr>
                </a:gs>
              </a:gsLst>
              <a:lin ang="2700000"/>
            </a:gradFill>
          </p:spPr>
          <p:txBody>
            <a:bodyPr/>
            <a:lstStyle/>
            <a:p>
              <a:endParaRPr lang="en-CA"/>
            </a:p>
          </p:txBody>
        </p:sp>
        <p:sp>
          <p:nvSpPr>
            <p:cNvPr id="9" name="TextBox 9"/>
            <p:cNvSpPr txBox="1"/>
            <p:nvPr/>
          </p:nvSpPr>
          <p:spPr>
            <a:xfrm>
              <a:off x="58974" y="38100"/>
              <a:ext cx="511106"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670138" y="5559016"/>
            <a:ext cx="112092" cy="144833"/>
            <a:chOff x="0" y="0"/>
            <a:chExt cx="629054" cy="812800"/>
          </a:xfrm>
        </p:grpSpPr>
        <p:sp>
          <p:nvSpPr>
            <p:cNvPr id="11" name="Freeform 11"/>
            <p:cNvSpPr/>
            <p:nvPr/>
          </p:nvSpPr>
          <p:spPr>
            <a:xfrm>
              <a:off x="0" y="0"/>
              <a:ext cx="629054" cy="812800"/>
            </a:xfrm>
            <a:custGeom>
              <a:avLst/>
              <a:gdLst/>
              <a:ahLst/>
              <a:cxnLst/>
              <a:rect l="l" t="t" r="r" b="b"/>
              <a:pathLst>
                <a:path w="629054" h="812800">
                  <a:moveTo>
                    <a:pt x="314527" y="0"/>
                  </a:moveTo>
                  <a:cubicBezTo>
                    <a:pt x="140818" y="0"/>
                    <a:pt x="0" y="181951"/>
                    <a:pt x="0" y="406400"/>
                  </a:cubicBezTo>
                  <a:cubicBezTo>
                    <a:pt x="0" y="630849"/>
                    <a:pt x="140818" y="812800"/>
                    <a:pt x="314527" y="812800"/>
                  </a:cubicBezTo>
                  <a:cubicBezTo>
                    <a:pt x="488235" y="812800"/>
                    <a:pt x="629054" y="630849"/>
                    <a:pt x="629054" y="406400"/>
                  </a:cubicBezTo>
                  <a:cubicBezTo>
                    <a:pt x="629054" y="181951"/>
                    <a:pt x="488235" y="0"/>
                    <a:pt x="314527" y="0"/>
                  </a:cubicBezTo>
                  <a:close/>
                </a:path>
              </a:pathLst>
            </a:custGeom>
            <a:gradFill rotWithShape="1">
              <a:gsLst>
                <a:gs pos="0">
                  <a:srgbClr val="2EA185">
                    <a:alpha val="100000"/>
                  </a:srgbClr>
                </a:gs>
                <a:gs pos="100000">
                  <a:srgbClr val="3DAEFF">
                    <a:alpha val="100000"/>
                  </a:srgbClr>
                </a:gs>
              </a:gsLst>
              <a:lin ang="2700000"/>
            </a:gradFill>
          </p:spPr>
          <p:txBody>
            <a:bodyPr/>
            <a:lstStyle/>
            <a:p>
              <a:endParaRPr lang="en-CA"/>
            </a:p>
          </p:txBody>
        </p:sp>
        <p:sp>
          <p:nvSpPr>
            <p:cNvPr id="12" name="TextBox 12"/>
            <p:cNvSpPr txBox="1"/>
            <p:nvPr/>
          </p:nvSpPr>
          <p:spPr>
            <a:xfrm>
              <a:off x="58974" y="38100"/>
              <a:ext cx="511106"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608874" y="1912882"/>
            <a:ext cx="150960" cy="195055"/>
            <a:chOff x="0" y="0"/>
            <a:chExt cx="629054" cy="812800"/>
          </a:xfrm>
        </p:grpSpPr>
        <p:sp>
          <p:nvSpPr>
            <p:cNvPr id="14" name="Freeform 14"/>
            <p:cNvSpPr/>
            <p:nvPr/>
          </p:nvSpPr>
          <p:spPr>
            <a:xfrm>
              <a:off x="0" y="0"/>
              <a:ext cx="629054" cy="812800"/>
            </a:xfrm>
            <a:custGeom>
              <a:avLst/>
              <a:gdLst/>
              <a:ahLst/>
              <a:cxnLst/>
              <a:rect l="l" t="t" r="r" b="b"/>
              <a:pathLst>
                <a:path w="629054" h="812800">
                  <a:moveTo>
                    <a:pt x="314527" y="0"/>
                  </a:moveTo>
                  <a:cubicBezTo>
                    <a:pt x="140818" y="0"/>
                    <a:pt x="0" y="181951"/>
                    <a:pt x="0" y="406400"/>
                  </a:cubicBezTo>
                  <a:cubicBezTo>
                    <a:pt x="0" y="630849"/>
                    <a:pt x="140818" y="812800"/>
                    <a:pt x="314527" y="812800"/>
                  </a:cubicBezTo>
                  <a:cubicBezTo>
                    <a:pt x="488235" y="812800"/>
                    <a:pt x="629054" y="630849"/>
                    <a:pt x="629054" y="406400"/>
                  </a:cubicBezTo>
                  <a:cubicBezTo>
                    <a:pt x="629054" y="181951"/>
                    <a:pt x="488235" y="0"/>
                    <a:pt x="314527" y="0"/>
                  </a:cubicBezTo>
                  <a:close/>
                </a:path>
              </a:pathLst>
            </a:custGeom>
            <a:gradFill rotWithShape="1">
              <a:gsLst>
                <a:gs pos="0">
                  <a:srgbClr val="2EA185">
                    <a:alpha val="100000"/>
                  </a:srgbClr>
                </a:gs>
                <a:gs pos="100000">
                  <a:srgbClr val="3DAEFF">
                    <a:alpha val="100000"/>
                  </a:srgbClr>
                </a:gs>
              </a:gsLst>
              <a:lin ang="2700000"/>
            </a:gradFill>
          </p:spPr>
          <p:txBody>
            <a:bodyPr/>
            <a:lstStyle/>
            <a:p>
              <a:endParaRPr lang="en-CA"/>
            </a:p>
          </p:txBody>
        </p:sp>
        <p:sp>
          <p:nvSpPr>
            <p:cNvPr id="15" name="TextBox 15"/>
            <p:cNvSpPr txBox="1"/>
            <p:nvPr/>
          </p:nvSpPr>
          <p:spPr>
            <a:xfrm>
              <a:off x="58974" y="38100"/>
              <a:ext cx="511106"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7515174" y="1028700"/>
            <a:ext cx="3255246" cy="8846505"/>
            <a:chOff x="0" y="0"/>
            <a:chExt cx="1271421" cy="3455232"/>
          </a:xfrm>
        </p:grpSpPr>
        <p:sp>
          <p:nvSpPr>
            <p:cNvPr id="17" name="Freeform 17"/>
            <p:cNvSpPr/>
            <p:nvPr/>
          </p:nvSpPr>
          <p:spPr>
            <a:xfrm>
              <a:off x="0" y="0"/>
              <a:ext cx="1271421" cy="3455233"/>
            </a:xfrm>
            <a:custGeom>
              <a:avLst/>
              <a:gdLst/>
              <a:ahLst/>
              <a:cxnLst/>
              <a:rect l="l" t="t" r="r" b="b"/>
              <a:pathLst>
                <a:path w="1271421" h="3455233">
                  <a:moveTo>
                    <a:pt x="0" y="0"/>
                  </a:moveTo>
                  <a:lnTo>
                    <a:pt x="1271421" y="0"/>
                  </a:lnTo>
                  <a:lnTo>
                    <a:pt x="1271421" y="3455233"/>
                  </a:lnTo>
                  <a:lnTo>
                    <a:pt x="0" y="3455233"/>
                  </a:lnTo>
                  <a:close/>
                </a:path>
              </a:pathLst>
            </a:custGeom>
            <a:blipFill>
              <a:blip r:embed="rId4"/>
              <a:stretch>
                <a:fillRect l="-27785" r="-27785"/>
              </a:stretch>
            </a:blipFill>
          </p:spPr>
          <p:txBody>
            <a:bodyPr/>
            <a:lstStyle/>
            <a:p>
              <a:endParaRPr lang="en-CA"/>
            </a:p>
          </p:txBody>
        </p:sp>
      </p:grpSp>
      <p:grpSp>
        <p:nvGrpSpPr>
          <p:cNvPr id="18" name="Group 18"/>
          <p:cNvGrpSpPr/>
          <p:nvPr/>
        </p:nvGrpSpPr>
        <p:grpSpPr>
          <a:xfrm>
            <a:off x="11034764" y="964087"/>
            <a:ext cx="3255246" cy="8917839"/>
            <a:chOff x="0" y="0"/>
            <a:chExt cx="1271421" cy="3455232"/>
          </a:xfrm>
        </p:grpSpPr>
        <p:sp>
          <p:nvSpPr>
            <p:cNvPr id="19" name="Freeform 19"/>
            <p:cNvSpPr/>
            <p:nvPr/>
          </p:nvSpPr>
          <p:spPr>
            <a:xfrm>
              <a:off x="0" y="0"/>
              <a:ext cx="1271421" cy="3455233"/>
            </a:xfrm>
            <a:custGeom>
              <a:avLst/>
              <a:gdLst/>
              <a:ahLst/>
              <a:cxnLst/>
              <a:rect l="l" t="t" r="r" b="b"/>
              <a:pathLst>
                <a:path w="1271421" h="3455233">
                  <a:moveTo>
                    <a:pt x="0" y="0"/>
                  </a:moveTo>
                  <a:lnTo>
                    <a:pt x="1271421" y="0"/>
                  </a:lnTo>
                  <a:lnTo>
                    <a:pt x="1271421" y="3455233"/>
                  </a:lnTo>
                  <a:lnTo>
                    <a:pt x="0" y="3455233"/>
                  </a:lnTo>
                  <a:close/>
                </a:path>
              </a:pathLst>
            </a:custGeom>
            <a:blipFill>
              <a:blip r:embed="rId5"/>
              <a:stretch>
                <a:fillRect l="-40360" r="-40360"/>
              </a:stretch>
            </a:blipFill>
          </p:spPr>
          <p:txBody>
            <a:bodyPr/>
            <a:lstStyle/>
            <a:p>
              <a:endParaRPr lang="en-CA"/>
            </a:p>
          </p:txBody>
        </p:sp>
      </p:grpSp>
      <p:grpSp>
        <p:nvGrpSpPr>
          <p:cNvPr id="20" name="Group 20"/>
          <p:cNvGrpSpPr/>
          <p:nvPr/>
        </p:nvGrpSpPr>
        <p:grpSpPr>
          <a:xfrm>
            <a:off x="14551947" y="1028700"/>
            <a:ext cx="3255246" cy="8846505"/>
            <a:chOff x="0" y="0"/>
            <a:chExt cx="1271421" cy="3455232"/>
          </a:xfrm>
        </p:grpSpPr>
        <p:sp>
          <p:nvSpPr>
            <p:cNvPr id="21" name="Freeform 21"/>
            <p:cNvSpPr/>
            <p:nvPr/>
          </p:nvSpPr>
          <p:spPr>
            <a:xfrm>
              <a:off x="0" y="0"/>
              <a:ext cx="1271421" cy="3455233"/>
            </a:xfrm>
            <a:custGeom>
              <a:avLst/>
              <a:gdLst/>
              <a:ahLst/>
              <a:cxnLst/>
              <a:rect l="l" t="t" r="r" b="b"/>
              <a:pathLst>
                <a:path w="1271421" h="3455233">
                  <a:moveTo>
                    <a:pt x="0" y="0"/>
                  </a:moveTo>
                  <a:lnTo>
                    <a:pt x="1271421" y="0"/>
                  </a:lnTo>
                  <a:lnTo>
                    <a:pt x="1271421" y="3455233"/>
                  </a:lnTo>
                  <a:lnTo>
                    <a:pt x="0" y="3455233"/>
                  </a:lnTo>
                  <a:close/>
                </a:path>
              </a:pathLst>
            </a:custGeom>
            <a:blipFill>
              <a:blip r:embed="rId6"/>
              <a:stretch>
                <a:fillRect l="-66347" r="-66347"/>
              </a:stretch>
            </a:blipFill>
          </p:spPr>
          <p:txBody>
            <a:bodyPr/>
            <a:lstStyle/>
            <a:p>
              <a:endParaRPr lang="en-CA"/>
            </a:p>
          </p:txBody>
        </p:sp>
      </p:grpSp>
      <p:grpSp>
        <p:nvGrpSpPr>
          <p:cNvPr id="22" name="Group 22"/>
          <p:cNvGrpSpPr/>
          <p:nvPr/>
        </p:nvGrpSpPr>
        <p:grpSpPr>
          <a:xfrm>
            <a:off x="451374" y="1004416"/>
            <a:ext cx="3255246" cy="8846505"/>
            <a:chOff x="0" y="0"/>
            <a:chExt cx="1271421" cy="3455232"/>
          </a:xfrm>
        </p:grpSpPr>
        <p:sp>
          <p:nvSpPr>
            <p:cNvPr id="23" name="Freeform 23"/>
            <p:cNvSpPr/>
            <p:nvPr/>
          </p:nvSpPr>
          <p:spPr>
            <a:xfrm>
              <a:off x="0" y="0"/>
              <a:ext cx="1271421" cy="3455233"/>
            </a:xfrm>
            <a:custGeom>
              <a:avLst/>
              <a:gdLst/>
              <a:ahLst/>
              <a:cxnLst/>
              <a:rect l="l" t="t" r="r" b="b"/>
              <a:pathLst>
                <a:path w="1271421" h="3455233">
                  <a:moveTo>
                    <a:pt x="0" y="0"/>
                  </a:moveTo>
                  <a:lnTo>
                    <a:pt x="1271421" y="0"/>
                  </a:lnTo>
                  <a:lnTo>
                    <a:pt x="1271421" y="3455233"/>
                  </a:lnTo>
                  <a:lnTo>
                    <a:pt x="0" y="3455233"/>
                  </a:lnTo>
                  <a:close/>
                </a:path>
              </a:pathLst>
            </a:custGeom>
            <a:blipFill>
              <a:blip r:embed="rId7"/>
              <a:stretch>
                <a:fillRect l="-33057" r="-33057"/>
              </a:stretch>
            </a:blipFill>
          </p:spPr>
          <p:txBody>
            <a:bodyPr/>
            <a:lstStyle/>
            <a:p>
              <a:endParaRPr lang="en-CA"/>
            </a:p>
          </p:txBody>
        </p:sp>
      </p:grpSp>
      <p:grpSp>
        <p:nvGrpSpPr>
          <p:cNvPr id="24" name="Group 24"/>
          <p:cNvGrpSpPr/>
          <p:nvPr/>
        </p:nvGrpSpPr>
        <p:grpSpPr>
          <a:xfrm>
            <a:off x="451374" y="7704384"/>
            <a:ext cx="3255246" cy="2166701"/>
            <a:chOff x="0" y="0"/>
            <a:chExt cx="857349" cy="570654"/>
          </a:xfrm>
        </p:grpSpPr>
        <p:sp>
          <p:nvSpPr>
            <p:cNvPr id="25" name="Freeform 25"/>
            <p:cNvSpPr/>
            <p:nvPr/>
          </p:nvSpPr>
          <p:spPr>
            <a:xfrm>
              <a:off x="0" y="0"/>
              <a:ext cx="857349" cy="570654"/>
            </a:xfrm>
            <a:custGeom>
              <a:avLst/>
              <a:gdLst/>
              <a:ahLst/>
              <a:cxnLst/>
              <a:rect l="l" t="t" r="r" b="b"/>
              <a:pathLst>
                <a:path w="857349" h="570654">
                  <a:moveTo>
                    <a:pt x="0" y="0"/>
                  </a:moveTo>
                  <a:lnTo>
                    <a:pt x="857349" y="0"/>
                  </a:lnTo>
                  <a:lnTo>
                    <a:pt x="857349" y="570654"/>
                  </a:lnTo>
                  <a:lnTo>
                    <a:pt x="0" y="570654"/>
                  </a:lnTo>
                  <a:close/>
                </a:path>
              </a:pathLst>
            </a:custGeom>
            <a:solidFill>
              <a:srgbClr val="2D3E5F">
                <a:alpha val="90980"/>
              </a:srgbClr>
            </a:solidFill>
          </p:spPr>
          <p:txBody>
            <a:bodyPr/>
            <a:lstStyle/>
            <a:p>
              <a:endParaRPr lang="en-CA"/>
            </a:p>
          </p:txBody>
        </p:sp>
        <p:sp>
          <p:nvSpPr>
            <p:cNvPr id="26" name="TextBox 26"/>
            <p:cNvSpPr txBox="1"/>
            <p:nvPr/>
          </p:nvSpPr>
          <p:spPr>
            <a:xfrm>
              <a:off x="0" y="-38100"/>
              <a:ext cx="857349" cy="608754"/>
            </a:xfrm>
            <a:prstGeom prst="rect">
              <a:avLst/>
            </a:prstGeom>
          </p:spPr>
          <p:txBody>
            <a:bodyPr lIns="50800" tIns="50800" rIns="50800" bIns="50800" rtlCol="0" anchor="ctr"/>
            <a:lstStyle/>
            <a:p>
              <a:pPr algn="ctr">
                <a:lnSpc>
                  <a:spcPts val="2919"/>
                </a:lnSpc>
              </a:pPr>
              <a:endParaRPr/>
            </a:p>
          </p:txBody>
        </p:sp>
      </p:grpSp>
      <p:grpSp>
        <p:nvGrpSpPr>
          <p:cNvPr id="27" name="Group 27"/>
          <p:cNvGrpSpPr/>
          <p:nvPr/>
        </p:nvGrpSpPr>
        <p:grpSpPr>
          <a:xfrm>
            <a:off x="3997990" y="7735389"/>
            <a:ext cx="3255246" cy="2146537"/>
            <a:chOff x="0" y="0"/>
            <a:chExt cx="857349" cy="565343"/>
          </a:xfrm>
        </p:grpSpPr>
        <p:sp>
          <p:nvSpPr>
            <p:cNvPr id="28" name="Freeform 28"/>
            <p:cNvSpPr/>
            <p:nvPr/>
          </p:nvSpPr>
          <p:spPr>
            <a:xfrm>
              <a:off x="0" y="0"/>
              <a:ext cx="857349" cy="565343"/>
            </a:xfrm>
            <a:custGeom>
              <a:avLst/>
              <a:gdLst/>
              <a:ahLst/>
              <a:cxnLst/>
              <a:rect l="l" t="t" r="r" b="b"/>
              <a:pathLst>
                <a:path w="857349" h="565343">
                  <a:moveTo>
                    <a:pt x="0" y="0"/>
                  </a:moveTo>
                  <a:lnTo>
                    <a:pt x="857349" y="0"/>
                  </a:lnTo>
                  <a:lnTo>
                    <a:pt x="857349" y="565343"/>
                  </a:lnTo>
                  <a:lnTo>
                    <a:pt x="0" y="565343"/>
                  </a:lnTo>
                  <a:close/>
                </a:path>
              </a:pathLst>
            </a:custGeom>
            <a:solidFill>
              <a:srgbClr val="2D3E5F">
                <a:alpha val="90980"/>
              </a:srgbClr>
            </a:solidFill>
          </p:spPr>
          <p:txBody>
            <a:bodyPr/>
            <a:lstStyle/>
            <a:p>
              <a:endParaRPr lang="en-CA"/>
            </a:p>
          </p:txBody>
        </p:sp>
        <p:sp>
          <p:nvSpPr>
            <p:cNvPr id="29" name="TextBox 29"/>
            <p:cNvSpPr txBox="1"/>
            <p:nvPr/>
          </p:nvSpPr>
          <p:spPr>
            <a:xfrm>
              <a:off x="0" y="-38100"/>
              <a:ext cx="857349" cy="603443"/>
            </a:xfrm>
            <a:prstGeom prst="rect">
              <a:avLst/>
            </a:prstGeom>
          </p:spPr>
          <p:txBody>
            <a:bodyPr lIns="50800" tIns="50800" rIns="50800" bIns="50800" rtlCol="0" anchor="ctr"/>
            <a:lstStyle/>
            <a:p>
              <a:pPr algn="ctr">
                <a:lnSpc>
                  <a:spcPts val="2919"/>
                </a:lnSpc>
              </a:pPr>
              <a:endParaRPr/>
            </a:p>
          </p:txBody>
        </p:sp>
      </p:grpSp>
      <p:grpSp>
        <p:nvGrpSpPr>
          <p:cNvPr id="30" name="Group 30"/>
          <p:cNvGrpSpPr/>
          <p:nvPr/>
        </p:nvGrpSpPr>
        <p:grpSpPr>
          <a:xfrm>
            <a:off x="7517580" y="7735389"/>
            <a:ext cx="3255246" cy="2146537"/>
            <a:chOff x="0" y="0"/>
            <a:chExt cx="857349" cy="565343"/>
          </a:xfrm>
        </p:grpSpPr>
        <p:sp>
          <p:nvSpPr>
            <p:cNvPr id="31" name="Freeform 31"/>
            <p:cNvSpPr/>
            <p:nvPr/>
          </p:nvSpPr>
          <p:spPr>
            <a:xfrm>
              <a:off x="0" y="0"/>
              <a:ext cx="857349" cy="565343"/>
            </a:xfrm>
            <a:custGeom>
              <a:avLst/>
              <a:gdLst/>
              <a:ahLst/>
              <a:cxnLst/>
              <a:rect l="l" t="t" r="r" b="b"/>
              <a:pathLst>
                <a:path w="857349" h="565343">
                  <a:moveTo>
                    <a:pt x="0" y="0"/>
                  </a:moveTo>
                  <a:lnTo>
                    <a:pt x="857349" y="0"/>
                  </a:lnTo>
                  <a:lnTo>
                    <a:pt x="857349" y="565343"/>
                  </a:lnTo>
                  <a:lnTo>
                    <a:pt x="0" y="565343"/>
                  </a:lnTo>
                  <a:close/>
                </a:path>
              </a:pathLst>
            </a:custGeom>
            <a:solidFill>
              <a:srgbClr val="2D3E5F">
                <a:alpha val="90980"/>
              </a:srgbClr>
            </a:solidFill>
          </p:spPr>
          <p:txBody>
            <a:bodyPr/>
            <a:lstStyle/>
            <a:p>
              <a:endParaRPr lang="en-CA"/>
            </a:p>
          </p:txBody>
        </p:sp>
        <p:sp>
          <p:nvSpPr>
            <p:cNvPr id="32" name="TextBox 32"/>
            <p:cNvSpPr txBox="1"/>
            <p:nvPr/>
          </p:nvSpPr>
          <p:spPr>
            <a:xfrm>
              <a:off x="0" y="-38100"/>
              <a:ext cx="857349" cy="603443"/>
            </a:xfrm>
            <a:prstGeom prst="rect">
              <a:avLst/>
            </a:prstGeom>
          </p:spPr>
          <p:txBody>
            <a:bodyPr lIns="50800" tIns="50800" rIns="50800" bIns="50800" rtlCol="0" anchor="ctr"/>
            <a:lstStyle/>
            <a:p>
              <a:pPr algn="ctr">
                <a:lnSpc>
                  <a:spcPts val="2919"/>
                </a:lnSpc>
              </a:pPr>
              <a:endParaRPr/>
            </a:p>
          </p:txBody>
        </p:sp>
      </p:grpSp>
      <p:grpSp>
        <p:nvGrpSpPr>
          <p:cNvPr id="33" name="Group 33"/>
          <p:cNvGrpSpPr/>
          <p:nvPr/>
        </p:nvGrpSpPr>
        <p:grpSpPr>
          <a:xfrm>
            <a:off x="11034764" y="7684219"/>
            <a:ext cx="3255246" cy="2197707"/>
            <a:chOff x="0" y="0"/>
            <a:chExt cx="857349" cy="565343"/>
          </a:xfrm>
        </p:grpSpPr>
        <p:sp>
          <p:nvSpPr>
            <p:cNvPr id="34" name="Freeform 34"/>
            <p:cNvSpPr/>
            <p:nvPr/>
          </p:nvSpPr>
          <p:spPr>
            <a:xfrm>
              <a:off x="0" y="0"/>
              <a:ext cx="857349" cy="565343"/>
            </a:xfrm>
            <a:custGeom>
              <a:avLst/>
              <a:gdLst/>
              <a:ahLst/>
              <a:cxnLst/>
              <a:rect l="l" t="t" r="r" b="b"/>
              <a:pathLst>
                <a:path w="857349" h="565343">
                  <a:moveTo>
                    <a:pt x="0" y="0"/>
                  </a:moveTo>
                  <a:lnTo>
                    <a:pt x="857349" y="0"/>
                  </a:lnTo>
                  <a:lnTo>
                    <a:pt x="857349" y="565343"/>
                  </a:lnTo>
                  <a:lnTo>
                    <a:pt x="0" y="565343"/>
                  </a:lnTo>
                  <a:close/>
                </a:path>
              </a:pathLst>
            </a:custGeom>
            <a:solidFill>
              <a:srgbClr val="2D3E5F">
                <a:alpha val="90980"/>
              </a:srgbClr>
            </a:solidFill>
          </p:spPr>
          <p:txBody>
            <a:bodyPr/>
            <a:lstStyle/>
            <a:p>
              <a:endParaRPr lang="en-CA"/>
            </a:p>
          </p:txBody>
        </p:sp>
        <p:sp>
          <p:nvSpPr>
            <p:cNvPr id="35" name="TextBox 35"/>
            <p:cNvSpPr txBox="1"/>
            <p:nvPr/>
          </p:nvSpPr>
          <p:spPr>
            <a:xfrm>
              <a:off x="0" y="-38100"/>
              <a:ext cx="857349" cy="603443"/>
            </a:xfrm>
            <a:prstGeom prst="rect">
              <a:avLst/>
            </a:prstGeom>
          </p:spPr>
          <p:txBody>
            <a:bodyPr lIns="50800" tIns="50800" rIns="50800" bIns="50800" rtlCol="0" anchor="ctr"/>
            <a:lstStyle/>
            <a:p>
              <a:pPr algn="ctr">
                <a:lnSpc>
                  <a:spcPts val="2919"/>
                </a:lnSpc>
              </a:pPr>
              <a:endParaRPr/>
            </a:p>
          </p:txBody>
        </p:sp>
      </p:grpSp>
      <p:grpSp>
        <p:nvGrpSpPr>
          <p:cNvPr id="36" name="Group 36"/>
          <p:cNvGrpSpPr/>
          <p:nvPr/>
        </p:nvGrpSpPr>
        <p:grpSpPr>
          <a:xfrm>
            <a:off x="14551947" y="7704384"/>
            <a:ext cx="3255246" cy="2177542"/>
            <a:chOff x="0" y="0"/>
            <a:chExt cx="857349" cy="565343"/>
          </a:xfrm>
        </p:grpSpPr>
        <p:sp>
          <p:nvSpPr>
            <p:cNvPr id="37" name="Freeform 37"/>
            <p:cNvSpPr/>
            <p:nvPr/>
          </p:nvSpPr>
          <p:spPr>
            <a:xfrm>
              <a:off x="0" y="0"/>
              <a:ext cx="857349" cy="565343"/>
            </a:xfrm>
            <a:custGeom>
              <a:avLst/>
              <a:gdLst/>
              <a:ahLst/>
              <a:cxnLst/>
              <a:rect l="l" t="t" r="r" b="b"/>
              <a:pathLst>
                <a:path w="857349" h="565343">
                  <a:moveTo>
                    <a:pt x="0" y="0"/>
                  </a:moveTo>
                  <a:lnTo>
                    <a:pt x="857349" y="0"/>
                  </a:lnTo>
                  <a:lnTo>
                    <a:pt x="857349" y="565343"/>
                  </a:lnTo>
                  <a:lnTo>
                    <a:pt x="0" y="565343"/>
                  </a:lnTo>
                  <a:close/>
                </a:path>
              </a:pathLst>
            </a:custGeom>
            <a:solidFill>
              <a:srgbClr val="2D3E5F">
                <a:alpha val="90980"/>
              </a:srgbClr>
            </a:solidFill>
          </p:spPr>
          <p:txBody>
            <a:bodyPr/>
            <a:lstStyle/>
            <a:p>
              <a:endParaRPr lang="en-CA"/>
            </a:p>
          </p:txBody>
        </p:sp>
        <p:sp>
          <p:nvSpPr>
            <p:cNvPr id="38" name="TextBox 38"/>
            <p:cNvSpPr txBox="1"/>
            <p:nvPr/>
          </p:nvSpPr>
          <p:spPr>
            <a:xfrm>
              <a:off x="0" y="-38100"/>
              <a:ext cx="857349" cy="603443"/>
            </a:xfrm>
            <a:prstGeom prst="rect">
              <a:avLst/>
            </a:prstGeom>
          </p:spPr>
          <p:txBody>
            <a:bodyPr lIns="50800" tIns="50800" rIns="50800" bIns="50800" rtlCol="0" anchor="ctr"/>
            <a:lstStyle/>
            <a:p>
              <a:pPr algn="ctr">
                <a:lnSpc>
                  <a:spcPts val="2919"/>
                </a:lnSpc>
              </a:pPr>
              <a:endParaRPr/>
            </a:p>
          </p:txBody>
        </p:sp>
      </p:grpSp>
      <p:grpSp>
        <p:nvGrpSpPr>
          <p:cNvPr id="39" name="Group 39"/>
          <p:cNvGrpSpPr/>
          <p:nvPr/>
        </p:nvGrpSpPr>
        <p:grpSpPr>
          <a:xfrm>
            <a:off x="0" y="-1304750"/>
            <a:ext cx="18530586" cy="3086100"/>
            <a:chOff x="0" y="0"/>
            <a:chExt cx="4880484" cy="812800"/>
          </a:xfrm>
        </p:grpSpPr>
        <p:sp>
          <p:nvSpPr>
            <p:cNvPr id="40" name="Freeform 40"/>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41" name="TextBox 41"/>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sp>
        <p:nvSpPr>
          <p:cNvPr id="42" name="TextBox 42"/>
          <p:cNvSpPr txBox="1"/>
          <p:nvPr/>
        </p:nvSpPr>
        <p:spPr>
          <a:xfrm>
            <a:off x="560483" y="8046602"/>
            <a:ext cx="3037029" cy="1540527"/>
          </a:xfrm>
          <a:prstGeom prst="rect">
            <a:avLst/>
          </a:prstGeom>
        </p:spPr>
        <p:txBody>
          <a:bodyPr lIns="0" tIns="0" rIns="0" bIns="0" rtlCol="0" anchor="t">
            <a:spAutoFit/>
          </a:bodyPr>
          <a:lstStyle/>
          <a:p>
            <a:pPr algn="ctr">
              <a:lnSpc>
                <a:spcPts val="3010"/>
              </a:lnSpc>
            </a:pPr>
            <a:r>
              <a:rPr lang="en-US" sz="2867" b="1" spc="-140">
                <a:solidFill>
                  <a:srgbClr val="FFFFFF"/>
                </a:solidFill>
                <a:latin typeface="Montserrat Bold"/>
                <a:ea typeface="Montserrat Bold"/>
                <a:cs typeface="Montserrat Bold"/>
                <a:sym typeface="Montserrat Bold"/>
              </a:rPr>
              <a:t>Work in mountain towns, urban centres, or coastal resorts</a:t>
            </a:r>
          </a:p>
        </p:txBody>
      </p:sp>
      <p:sp>
        <p:nvSpPr>
          <p:cNvPr id="43" name="TextBox 43"/>
          <p:cNvSpPr txBox="1"/>
          <p:nvPr/>
        </p:nvSpPr>
        <p:spPr>
          <a:xfrm>
            <a:off x="4186775" y="8459173"/>
            <a:ext cx="2818812" cy="778527"/>
          </a:xfrm>
          <a:prstGeom prst="rect">
            <a:avLst/>
          </a:prstGeom>
        </p:spPr>
        <p:txBody>
          <a:bodyPr lIns="0" tIns="0" rIns="0" bIns="0" rtlCol="0" anchor="t">
            <a:spAutoFit/>
          </a:bodyPr>
          <a:lstStyle/>
          <a:p>
            <a:pPr algn="ctr">
              <a:lnSpc>
                <a:spcPts val="3010"/>
              </a:lnSpc>
            </a:pPr>
            <a:r>
              <a:rPr lang="en-US" sz="2867" b="1" spc="-140">
                <a:solidFill>
                  <a:srgbClr val="FFFFFF"/>
                </a:solidFill>
                <a:latin typeface="Montserrat Bold"/>
                <a:ea typeface="Montserrat Bold"/>
                <a:cs typeface="Montserrat Bold"/>
                <a:sym typeface="Montserrat Bold"/>
              </a:rPr>
              <a:t>Travel perks &amp; hotel discounts</a:t>
            </a:r>
          </a:p>
        </p:txBody>
      </p:sp>
      <p:sp>
        <p:nvSpPr>
          <p:cNvPr id="44" name="TextBox 44"/>
          <p:cNvSpPr txBox="1"/>
          <p:nvPr/>
        </p:nvSpPr>
        <p:spPr>
          <a:xfrm>
            <a:off x="7734939" y="8663961"/>
            <a:ext cx="2818812" cy="369512"/>
          </a:xfrm>
          <a:prstGeom prst="rect">
            <a:avLst/>
          </a:prstGeom>
        </p:spPr>
        <p:txBody>
          <a:bodyPr lIns="0" tIns="0" rIns="0" bIns="0" rtlCol="0" anchor="t">
            <a:spAutoFit/>
          </a:bodyPr>
          <a:lstStyle/>
          <a:p>
            <a:pPr algn="ctr">
              <a:lnSpc>
                <a:spcPts val="2781"/>
              </a:lnSpc>
            </a:pPr>
            <a:r>
              <a:rPr lang="en-US" sz="2867" b="1" spc="-140">
                <a:solidFill>
                  <a:srgbClr val="FFFFFF"/>
                </a:solidFill>
                <a:latin typeface="Montserrat Bold"/>
                <a:ea typeface="Montserrat Bold"/>
                <a:cs typeface="Montserrat Bold"/>
                <a:sym typeface="Montserrat Bold"/>
              </a:rPr>
              <a:t>Team Culture</a:t>
            </a:r>
          </a:p>
        </p:txBody>
      </p:sp>
      <p:sp>
        <p:nvSpPr>
          <p:cNvPr id="45" name="TextBox 45"/>
          <p:cNvSpPr txBox="1"/>
          <p:nvPr/>
        </p:nvSpPr>
        <p:spPr>
          <a:xfrm>
            <a:off x="11252981" y="8218348"/>
            <a:ext cx="2818812" cy="1159527"/>
          </a:xfrm>
          <a:prstGeom prst="rect">
            <a:avLst/>
          </a:prstGeom>
        </p:spPr>
        <p:txBody>
          <a:bodyPr lIns="0" tIns="0" rIns="0" bIns="0" rtlCol="0" anchor="t">
            <a:spAutoFit/>
          </a:bodyPr>
          <a:lstStyle/>
          <a:p>
            <a:pPr algn="ctr">
              <a:lnSpc>
                <a:spcPts val="3010"/>
              </a:lnSpc>
            </a:pPr>
            <a:r>
              <a:rPr lang="en-US" sz="2867" b="1" spc="-140">
                <a:solidFill>
                  <a:srgbClr val="FFFFFF"/>
                </a:solidFill>
                <a:latin typeface="Montserrat Bold"/>
                <a:ea typeface="Montserrat Bold"/>
                <a:cs typeface="Montserrat Bold"/>
                <a:sym typeface="Montserrat Bold"/>
              </a:rPr>
              <a:t>Fast-paced, people-driven environment</a:t>
            </a:r>
          </a:p>
        </p:txBody>
      </p:sp>
      <p:sp>
        <p:nvSpPr>
          <p:cNvPr id="46" name="TextBox 46"/>
          <p:cNvSpPr txBox="1"/>
          <p:nvPr/>
        </p:nvSpPr>
        <p:spPr>
          <a:xfrm>
            <a:off x="14770164" y="8414725"/>
            <a:ext cx="2818812" cy="778527"/>
          </a:xfrm>
          <a:prstGeom prst="rect">
            <a:avLst/>
          </a:prstGeom>
        </p:spPr>
        <p:txBody>
          <a:bodyPr lIns="0" tIns="0" rIns="0" bIns="0" rtlCol="0" anchor="t">
            <a:spAutoFit/>
          </a:bodyPr>
          <a:lstStyle/>
          <a:p>
            <a:pPr algn="ctr">
              <a:lnSpc>
                <a:spcPts val="3010"/>
              </a:lnSpc>
            </a:pPr>
            <a:r>
              <a:rPr lang="en-US" sz="2867" b="1" spc="-140">
                <a:solidFill>
                  <a:srgbClr val="FFFFFF"/>
                </a:solidFill>
                <a:latin typeface="Montserrat Bold"/>
                <a:ea typeface="Montserrat Bold"/>
                <a:cs typeface="Montserrat Bold"/>
                <a:sym typeface="Montserrat Bold"/>
              </a:rPr>
              <a:t>Seasonal flexibility</a:t>
            </a:r>
          </a:p>
        </p:txBody>
      </p:sp>
      <p:sp>
        <p:nvSpPr>
          <p:cNvPr id="47" name="TextBox 47"/>
          <p:cNvSpPr txBox="1"/>
          <p:nvPr/>
        </p:nvSpPr>
        <p:spPr>
          <a:xfrm>
            <a:off x="1028700" y="537691"/>
            <a:ext cx="16230600"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Lifestyle &amp; Experience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91165"/>
            <a:ext cx="18288000" cy="11194848"/>
          </a:xfrm>
          <a:custGeom>
            <a:avLst/>
            <a:gdLst/>
            <a:ahLst/>
            <a:cxnLst/>
            <a:rect l="l" t="t" r="r" b="b"/>
            <a:pathLst>
              <a:path w="18288000" h="11194848">
                <a:moveTo>
                  <a:pt x="0" y="0"/>
                </a:moveTo>
                <a:lnTo>
                  <a:pt x="18288000" y="0"/>
                </a:lnTo>
                <a:lnTo>
                  <a:pt x="18288000" y="11194848"/>
                </a:lnTo>
                <a:lnTo>
                  <a:pt x="0" y="11194848"/>
                </a:lnTo>
                <a:lnTo>
                  <a:pt x="0" y="0"/>
                </a:lnTo>
                <a:close/>
              </a:path>
            </a:pathLst>
          </a:custGeom>
          <a:blipFill>
            <a:blip r:embed="rId3"/>
            <a:stretch>
              <a:fillRect l="-4412" r="-4412"/>
            </a:stretch>
          </a:blipFill>
        </p:spPr>
        <p:txBody>
          <a:bodyPr/>
          <a:lstStyle/>
          <a:p>
            <a:endParaRPr lang="en-CA"/>
          </a:p>
        </p:txBody>
      </p:sp>
      <p:grpSp>
        <p:nvGrpSpPr>
          <p:cNvPr id="3" name="Group 3"/>
          <p:cNvGrpSpPr/>
          <p:nvPr/>
        </p:nvGrpSpPr>
        <p:grpSpPr>
          <a:xfrm>
            <a:off x="0" y="1485200"/>
            <a:ext cx="18288000" cy="8801800"/>
            <a:chOff x="0" y="0"/>
            <a:chExt cx="4816593" cy="2318170"/>
          </a:xfrm>
        </p:grpSpPr>
        <p:sp>
          <p:nvSpPr>
            <p:cNvPr id="4" name="Freeform 4"/>
            <p:cNvSpPr/>
            <p:nvPr/>
          </p:nvSpPr>
          <p:spPr>
            <a:xfrm>
              <a:off x="0" y="0"/>
              <a:ext cx="4816592" cy="2318170"/>
            </a:xfrm>
            <a:custGeom>
              <a:avLst/>
              <a:gdLst/>
              <a:ahLst/>
              <a:cxnLst/>
              <a:rect l="l" t="t" r="r" b="b"/>
              <a:pathLst>
                <a:path w="4816592" h="2318170">
                  <a:moveTo>
                    <a:pt x="0" y="0"/>
                  </a:moveTo>
                  <a:lnTo>
                    <a:pt x="4816592" y="0"/>
                  </a:lnTo>
                  <a:lnTo>
                    <a:pt x="4816592" y="2318170"/>
                  </a:lnTo>
                  <a:lnTo>
                    <a:pt x="0" y="2318170"/>
                  </a:lnTo>
                  <a:close/>
                </a:path>
              </a:pathLst>
            </a:custGeom>
            <a:gradFill rotWithShape="1">
              <a:gsLst>
                <a:gs pos="0">
                  <a:srgbClr val="00599F">
                    <a:alpha val="58000"/>
                  </a:srgbClr>
                </a:gs>
                <a:gs pos="100000">
                  <a:srgbClr val="FFFFFF">
                    <a:alpha val="30740"/>
                  </a:srgbClr>
                </a:gs>
              </a:gsLst>
              <a:lin ang="2700000"/>
            </a:gradFill>
          </p:spPr>
          <p:txBody>
            <a:bodyPr/>
            <a:lstStyle/>
            <a:p>
              <a:endParaRPr lang="en-CA"/>
            </a:p>
          </p:txBody>
        </p:sp>
        <p:sp>
          <p:nvSpPr>
            <p:cNvPr id="5" name="TextBox 5"/>
            <p:cNvSpPr txBox="1"/>
            <p:nvPr/>
          </p:nvSpPr>
          <p:spPr>
            <a:xfrm>
              <a:off x="0" y="-38100"/>
              <a:ext cx="4816593" cy="2356270"/>
            </a:xfrm>
            <a:prstGeom prst="rect">
              <a:avLst/>
            </a:prstGeom>
          </p:spPr>
          <p:txBody>
            <a:bodyPr lIns="50800" tIns="50800" rIns="50800" bIns="50800" rtlCol="0" anchor="ctr"/>
            <a:lstStyle/>
            <a:p>
              <a:pPr algn="ctr">
                <a:lnSpc>
                  <a:spcPts val="2919"/>
                </a:lnSpc>
              </a:pPr>
              <a:endParaRPr/>
            </a:p>
          </p:txBody>
        </p:sp>
      </p:grpSp>
      <p:grpSp>
        <p:nvGrpSpPr>
          <p:cNvPr id="6" name="Group 6"/>
          <p:cNvGrpSpPr/>
          <p:nvPr/>
        </p:nvGrpSpPr>
        <p:grpSpPr>
          <a:xfrm>
            <a:off x="0" y="-1304750"/>
            <a:ext cx="18530586" cy="3086100"/>
            <a:chOff x="0" y="0"/>
            <a:chExt cx="4880484" cy="812800"/>
          </a:xfrm>
        </p:grpSpPr>
        <p:sp>
          <p:nvSpPr>
            <p:cNvPr id="7" name="Freeform 7"/>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8" name="TextBox 8"/>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5400000">
            <a:off x="6186716" y="3603356"/>
            <a:ext cx="47625" cy="4674561"/>
            <a:chOff x="0" y="0"/>
            <a:chExt cx="12543" cy="1231160"/>
          </a:xfrm>
        </p:grpSpPr>
        <p:sp>
          <p:nvSpPr>
            <p:cNvPr id="10" name="Freeform 10"/>
            <p:cNvSpPr/>
            <p:nvPr/>
          </p:nvSpPr>
          <p:spPr>
            <a:xfrm>
              <a:off x="0" y="0"/>
              <a:ext cx="12543" cy="1231160"/>
            </a:xfrm>
            <a:custGeom>
              <a:avLst/>
              <a:gdLst/>
              <a:ahLst/>
              <a:cxnLst/>
              <a:rect l="l" t="t" r="r" b="b"/>
              <a:pathLst>
                <a:path w="12543" h="1231160">
                  <a:moveTo>
                    <a:pt x="0" y="0"/>
                  </a:moveTo>
                  <a:lnTo>
                    <a:pt x="12543" y="0"/>
                  </a:lnTo>
                  <a:lnTo>
                    <a:pt x="12543" y="1231160"/>
                  </a:lnTo>
                  <a:lnTo>
                    <a:pt x="0" y="1231160"/>
                  </a:lnTo>
                  <a:close/>
                </a:path>
              </a:pathLst>
            </a:custGeom>
            <a:solidFill>
              <a:srgbClr val="2D3E5F"/>
            </a:solidFill>
          </p:spPr>
          <p:txBody>
            <a:bodyPr/>
            <a:lstStyle/>
            <a:p>
              <a:endParaRPr lang="en-CA"/>
            </a:p>
          </p:txBody>
        </p:sp>
        <p:sp>
          <p:nvSpPr>
            <p:cNvPr id="11" name="TextBox 11"/>
            <p:cNvSpPr txBox="1"/>
            <p:nvPr/>
          </p:nvSpPr>
          <p:spPr>
            <a:xfrm>
              <a:off x="0" y="-9525"/>
              <a:ext cx="12543" cy="1240685"/>
            </a:xfrm>
            <a:prstGeom prst="rect">
              <a:avLst/>
            </a:prstGeom>
          </p:spPr>
          <p:txBody>
            <a:bodyPr lIns="50800" tIns="50800" rIns="50800" bIns="50800" rtlCol="0" anchor="ctr"/>
            <a:lstStyle/>
            <a:p>
              <a:pPr algn="ctr">
                <a:lnSpc>
                  <a:spcPts val="2879"/>
                </a:lnSpc>
              </a:pPr>
              <a:endParaRPr/>
            </a:p>
          </p:txBody>
        </p:sp>
      </p:grpSp>
      <p:grpSp>
        <p:nvGrpSpPr>
          <p:cNvPr id="12" name="Group 12"/>
          <p:cNvGrpSpPr/>
          <p:nvPr/>
        </p:nvGrpSpPr>
        <p:grpSpPr>
          <a:xfrm rot="-5400000">
            <a:off x="12001847" y="3620839"/>
            <a:ext cx="63482" cy="4655451"/>
            <a:chOff x="0" y="0"/>
            <a:chExt cx="12543" cy="919858"/>
          </a:xfrm>
        </p:grpSpPr>
        <p:sp>
          <p:nvSpPr>
            <p:cNvPr id="13" name="Freeform 13"/>
            <p:cNvSpPr/>
            <p:nvPr/>
          </p:nvSpPr>
          <p:spPr>
            <a:xfrm>
              <a:off x="0" y="0"/>
              <a:ext cx="12543" cy="919858"/>
            </a:xfrm>
            <a:custGeom>
              <a:avLst/>
              <a:gdLst/>
              <a:ahLst/>
              <a:cxnLst/>
              <a:rect l="l" t="t" r="r" b="b"/>
              <a:pathLst>
                <a:path w="12543" h="919858">
                  <a:moveTo>
                    <a:pt x="0" y="0"/>
                  </a:moveTo>
                  <a:lnTo>
                    <a:pt x="12543" y="0"/>
                  </a:lnTo>
                  <a:lnTo>
                    <a:pt x="12543" y="919858"/>
                  </a:lnTo>
                  <a:lnTo>
                    <a:pt x="0" y="919858"/>
                  </a:lnTo>
                  <a:close/>
                </a:path>
              </a:pathLst>
            </a:custGeom>
            <a:solidFill>
              <a:srgbClr val="2D3E5F"/>
            </a:solidFill>
          </p:spPr>
          <p:txBody>
            <a:bodyPr/>
            <a:lstStyle/>
            <a:p>
              <a:endParaRPr lang="en-CA"/>
            </a:p>
          </p:txBody>
        </p:sp>
        <p:sp>
          <p:nvSpPr>
            <p:cNvPr id="14" name="TextBox 14"/>
            <p:cNvSpPr txBox="1"/>
            <p:nvPr/>
          </p:nvSpPr>
          <p:spPr>
            <a:xfrm>
              <a:off x="0" y="-9525"/>
              <a:ext cx="12543" cy="929383"/>
            </a:xfrm>
            <a:prstGeom prst="rect">
              <a:avLst/>
            </a:prstGeom>
          </p:spPr>
          <p:txBody>
            <a:bodyPr lIns="50800" tIns="50800" rIns="50800" bIns="50800" rtlCol="0" anchor="ctr"/>
            <a:lstStyle/>
            <a:p>
              <a:pPr algn="ctr">
                <a:lnSpc>
                  <a:spcPts val="2879"/>
                </a:lnSpc>
              </a:pPr>
              <a:endParaRPr/>
            </a:p>
          </p:txBody>
        </p:sp>
      </p:grpSp>
      <p:grpSp>
        <p:nvGrpSpPr>
          <p:cNvPr id="15" name="Group 15"/>
          <p:cNvGrpSpPr/>
          <p:nvPr/>
        </p:nvGrpSpPr>
        <p:grpSpPr>
          <a:xfrm rot="-5400000">
            <a:off x="14817301" y="5789136"/>
            <a:ext cx="277309" cy="277309"/>
            <a:chOff x="0" y="0"/>
            <a:chExt cx="73036" cy="73036"/>
          </a:xfrm>
        </p:grpSpPr>
        <p:sp>
          <p:nvSpPr>
            <p:cNvPr id="16" name="Freeform 16"/>
            <p:cNvSpPr/>
            <p:nvPr/>
          </p:nvSpPr>
          <p:spPr>
            <a:xfrm>
              <a:off x="0" y="0"/>
              <a:ext cx="73036" cy="73036"/>
            </a:xfrm>
            <a:custGeom>
              <a:avLst/>
              <a:gdLst/>
              <a:ahLst/>
              <a:cxnLst/>
              <a:rect l="l" t="t" r="r" b="b"/>
              <a:pathLst>
                <a:path w="73036" h="73036">
                  <a:moveTo>
                    <a:pt x="0" y="0"/>
                  </a:moveTo>
                  <a:lnTo>
                    <a:pt x="73036" y="0"/>
                  </a:lnTo>
                  <a:lnTo>
                    <a:pt x="73036" y="73036"/>
                  </a:lnTo>
                  <a:lnTo>
                    <a:pt x="0" y="73036"/>
                  </a:lnTo>
                  <a:close/>
                </a:path>
              </a:pathLst>
            </a:custGeom>
            <a:solidFill>
              <a:srgbClr val="2D3E5F"/>
            </a:solidFill>
          </p:spPr>
          <p:txBody>
            <a:bodyPr/>
            <a:lstStyle/>
            <a:p>
              <a:endParaRPr lang="en-CA"/>
            </a:p>
          </p:txBody>
        </p:sp>
        <p:sp>
          <p:nvSpPr>
            <p:cNvPr id="17" name="TextBox 17"/>
            <p:cNvSpPr txBox="1"/>
            <p:nvPr/>
          </p:nvSpPr>
          <p:spPr>
            <a:xfrm>
              <a:off x="0" y="-9525"/>
              <a:ext cx="73036" cy="82561"/>
            </a:xfrm>
            <a:prstGeom prst="rect">
              <a:avLst/>
            </a:prstGeom>
          </p:spPr>
          <p:txBody>
            <a:bodyPr lIns="50800" tIns="50800" rIns="50800" bIns="50800" rtlCol="0" anchor="ctr"/>
            <a:lstStyle/>
            <a:p>
              <a:pPr algn="ctr">
                <a:lnSpc>
                  <a:spcPts val="2879"/>
                </a:lnSpc>
              </a:pPr>
              <a:endParaRPr/>
            </a:p>
          </p:txBody>
        </p:sp>
      </p:grpSp>
      <p:grpSp>
        <p:nvGrpSpPr>
          <p:cNvPr id="18" name="Group 18"/>
          <p:cNvGrpSpPr/>
          <p:nvPr/>
        </p:nvGrpSpPr>
        <p:grpSpPr>
          <a:xfrm rot="-5400000">
            <a:off x="8990403" y="5778169"/>
            <a:ext cx="277309" cy="277309"/>
            <a:chOff x="0" y="0"/>
            <a:chExt cx="73036" cy="73036"/>
          </a:xfrm>
        </p:grpSpPr>
        <p:sp>
          <p:nvSpPr>
            <p:cNvPr id="19" name="Freeform 19"/>
            <p:cNvSpPr/>
            <p:nvPr/>
          </p:nvSpPr>
          <p:spPr>
            <a:xfrm>
              <a:off x="0" y="0"/>
              <a:ext cx="73036" cy="73036"/>
            </a:xfrm>
            <a:custGeom>
              <a:avLst/>
              <a:gdLst/>
              <a:ahLst/>
              <a:cxnLst/>
              <a:rect l="l" t="t" r="r" b="b"/>
              <a:pathLst>
                <a:path w="73036" h="73036">
                  <a:moveTo>
                    <a:pt x="0" y="0"/>
                  </a:moveTo>
                  <a:lnTo>
                    <a:pt x="73036" y="0"/>
                  </a:lnTo>
                  <a:lnTo>
                    <a:pt x="73036" y="73036"/>
                  </a:lnTo>
                  <a:lnTo>
                    <a:pt x="0" y="73036"/>
                  </a:lnTo>
                  <a:close/>
                </a:path>
              </a:pathLst>
            </a:custGeom>
            <a:solidFill>
              <a:srgbClr val="2D3E5F"/>
            </a:solidFill>
          </p:spPr>
          <p:txBody>
            <a:bodyPr/>
            <a:lstStyle/>
            <a:p>
              <a:endParaRPr lang="en-CA"/>
            </a:p>
          </p:txBody>
        </p:sp>
        <p:sp>
          <p:nvSpPr>
            <p:cNvPr id="20" name="TextBox 20"/>
            <p:cNvSpPr txBox="1"/>
            <p:nvPr/>
          </p:nvSpPr>
          <p:spPr>
            <a:xfrm>
              <a:off x="0" y="-9525"/>
              <a:ext cx="73036" cy="82561"/>
            </a:xfrm>
            <a:prstGeom prst="rect">
              <a:avLst/>
            </a:prstGeom>
          </p:spPr>
          <p:txBody>
            <a:bodyPr lIns="50800" tIns="50800" rIns="50800" bIns="50800" rtlCol="0" anchor="ctr"/>
            <a:lstStyle/>
            <a:p>
              <a:pPr algn="ctr">
                <a:lnSpc>
                  <a:spcPts val="2879"/>
                </a:lnSpc>
              </a:pPr>
              <a:endParaRPr/>
            </a:p>
          </p:txBody>
        </p:sp>
      </p:grpSp>
      <p:grpSp>
        <p:nvGrpSpPr>
          <p:cNvPr id="21" name="Group 21"/>
          <p:cNvGrpSpPr/>
          <p:nvPr/>
        </p:nvGrpSpPr>
        <p:grpSpPr>
          <a:xfrm rot="-5400000">
            <a:off x="3212500" y="5801981"/>
            <a:ext cx="277309" cy="277309"/>
            <a:chOff x="0" y="0"/>
            <a:chExt cx="73036" cy="73036"/>
          </a:xfrm>
        </p:grpSpPr>
        <p:sp>
          <p:nvSpPr>
            <p:cNvPr id="22" name="Freeform 22"/>
            <p:cNvSpPr/>
            <p:nvPr/>
          </p:nvSpPr>
          <p:spPr>
            <a:xfrm>
              <a:off x="0" y="0"/>
              <a:ext cx="73036" cy="73036"/>
            </a:xfrm>
            <a:custGeom>
              <a:avLst/>
              <a:gdLst/>
              <a:ahLst/>
              <a:cxnLst/>
              <a:rect l="l" t="t" r="r" b="b"/>
              <a:pathLst>
                <a:path w="73036" h="73036">
                  <a:moveTo>
                    <a:pt x="0" y="0"/>
                  </a:moveTo>
                  <a:lnTo>
                    <a:pt x="73036" y="0"/>
                  </a:lnTo>
                  <a:lnTo>
                    <a:pt x="73036" y="73036"/>
                  </a:lnTo>
                  <a:lnTo>
                    <a:pt x="0" y="73036"/>
                  </a:lnTo>
                  <a:close/>
                </a:path>
              </a:pathLst>
            </a:custGeom>
            <a:solidFill>
              <a:srgbClr val="2D3E5F"/>
            </a:solidFill>
          </p:spPr>
          <p:txBody>
            <a:bodyPr/>
            <a:lstStyle/>
            <a:p>
              <a:endParaRPr lang="en-CA"/>
            </a:p>
          </p:txBody>
        </p:sp>
        <p:sp>
          <p:nvSpPr>
            <p:cNvPr id="23" name="TextBox 23"/>
            <p:cNvSpPr txBox="1"/>
            <p:nvPr/>
          </p:nvSpPr>
          <p:spPr>
            <a:xfrm>
              <a:off x="0" y="-9525"/>
              <a:ext cx="73036" cy="82561"/>
            </a:xfrm>
            <a:prstGeom prst="rect">
              <a:avLst/>
            </a:prstGeom>
          </p:spPr>
          <p:txBody>
            <a:bodyPr lIns="50800" tIns="50800" rIns="50800" bIns="50800" rtlCol="0" anchor="ctr"/>
            <a:lstStyle/>
            <a:p>
              <a:pPr algn="ctr">
                <a:lnSpc>
                  <a:spcPts val="2879"/>
                </a:lnSpc>
              </a:pPr>
              <a:endParaRPr/>
            </a:p>
          </p:txBody>
        </p:sp>
      </p:grpSp>
      <p:grpSp>
        <p:nvGrpSpPr>
          <p:cNvPr id="24" name="Group 24"/>
          <p:cNvGrpSpPr/>
          <p:nvPr/>
        </p:nvGrpSpPr>
        <p:grpSpPr>
          <a:xfrm rot="-5400000">
            <a:off x="17847795" y="3636723"/>
            <a:ext cx="63482" cy="4655451"/>
            <a:chOff x="0" y="0"/>
            <a:chExt cx="12543" cy="919858"/>
          </a:xfrm>
        </p:grpSpPr>
        <p:sp>
          <p:nvSpPr>
            <p:cNvPr id="25" name="Freeform 25"/>
            <p:cNvSpPr/>
            <p:nvPr/>
          </p:nvSpPr>
          <p:spPr>
            <a:xfrm>
              <a:off x="0" y="0"/>
              <a:ext cx="12543" cy="919858"/>
            </a:xfrm>
            <a:custGeom>
              <a:avLst/>
              <a:gdLst/>
              <a:ahLst/>
              <a:cxnLst/>
              <a:rect l="l" t="t" r="r" b="b"/>
              <a:pathLst>
                <a:path w="12543" h="919858">
                  <a:moveTo>
                    <a:pt x="0" y="0"/>
                  </a:moveTo>
                  <a:lnTo>
                    <a:pt x="12543" y="0"/>
                  </a:lnTo>
                  <a:lnTo>
                    <a:pt x="12543" y="919858"/>
                  </a:lnTo>
                  <a:lnTo>
                    <a:pt x="0" y="919858"/>
                  </a:lnTo>
                  <a:close/>
                </a:path>
              </a:pathLst>
            </a:custGeom>
            <a:solidFill>
              <a:srgbClr val="2D3E5F"/>
            </a:solidFill>
          </p:spPr>
          <p:txBody>
            <a:bodyPr/>
            <a:lstStyle/>
            <a:p>
              <a:endParaRPr lang="en-CA"/>
            </a:p>
          </p:txBody>
        </p:sp>
        <p:sp>
          <p:nvSpPr>
            <p:cNvPr id="26" name="TextBox 26"/>
            <p:cNvSpPr txBox="1"/>
            <p:nvPr/>
          </p:nvSpPr>
          <p:spPr>
            <a:xfrm>
              <a:off x="0" y="-9525"/>
              <a:ext cx="12543" cy="929383"/>
            </a:xfrm>
            <a:prstGeom prst="rect">
              <a:avLst/>
            </a:prstGeom>
          </p:spPr>
          <p:txBody>
            <a:bodyPr lIns="50800" tIns="50800" rIns="50800" bIns="50800" rtlCol="0" anchor="ctr"/>
            <a:lstStyle/>
            <a:p>
              <a:pPr algn="ctr">
                <a:lnSpc>
                  <a:spcPts val="2879"/>
                </a:lnSpc>
              </a:pPr>
              <a:endParaRPr/>
            </a:p>
          </p:txBody>
        </p:sp>
      </p:grpSp>
      <p:grpSp>
        <p:nvGrpSpPr>
          <p:cNvPr id="27" name="Group 27"/>
          <p:cNvGrpSpPr/>
          <p:nvPr/>
        </p:nvGrpSpPr>
        <p:grpSpPr>
          <a:xfrm rot="-5400000">
            <a:off x="394207" y="3555731"/>
            <a:ext cx="47625" cy="4674561"/>
            <a:chOff x="0" y="0"/>
            <a:chExt cx="12543" cy="1231160"/>
          </a:xfrm>
        </p:grpSpPr>
        <p:sp>
          <p:nvSpPr>
            <p:cNvPr id="28" name="Freeform 28"/>
            <p:cNvSpPr/>
            <p:nvPr/>
          </p:nvSpPr>
          <p:spPr>
            <a:xfrm>
              <a:off x="0" y="0"/>
              <a:ext cx="12543" cy="1231160"/>
            </a:xfrm>
            <a:custGeom>
              <a:avLst/>
              <a:gdLst/>
              <a:ahLst/>
              <a:cxnLst/>
              <a:rect l="l" t="t" r="r" b="b"/>
              <a:pathLst>
                <a:path w="12543" h="1231160">
                  <a:moveTo>
                    <a:pt x="0" y="0"/>
                  </a:moveTo>
                  <a:lnTo>
                    <a:pt x="12543" y="0"/>
                  </a:lnTo>
                  <a:lnTo>
                    <a:pt x="12543" y="1231160"/>
                  </a:lnTo>
                  <a:lnTo>
                    <a:pt x="0" y="1231160"/>
                  </a:lnTo>
                  <a:close/>
                </a:path>
              </a:pathLst>
            </a:custGeom>
            <a:solidFill>
              <a:srgbClr val="2D3E5F"/>
            </a:solidFill>
          </p:spPr>
          <p:txBody>
            <a:bodyPr/>
            <a:lstStyle/>
            <a:p>
              <a:endParaRPr lang="en-CA"/>
            </a:p>
          </p:txBody>
        </p:sp>
        <p:sp>
          <p:nvSpPr>
            <p:cNvPr id="29" name="TextBox 29"/>
            <p:cNvSpPr txBox="1"/>
            <p:nvPr/>
          </p:nvSpPr>
          <p:spPr>
            <a:xfrm>
              <a:off x="0" y="-9525"/>
              <a:ext cx="12543" cy="1240685"/>
            </a:xfrm>
            <a:prstGeom prst="rect">
              <a:avLst/>
            </a:prstGeom>
          </p:spPr>
          <p:txBody>
            <a:bodyPr lIns="50800" tIns="50800" rIns="50800" bIns="50800" rtlCol="0" anchor="ctr"/>
            <a:lstStyle/>
            <a:p>
              <a:pPr algn="ctr">
                <a:lnSpc>
                  <a:spcPts val="2879"/>
                </a:lnSpc>
              </a:pPr>
              <a:endParaRPr/>
            </a:p>
          </p:txBody>
        </p:sp>
      </p:grpSp>
      <p:grpSp>
        <p:nvGrpSpPr>
          <p:cNvPr id="30" name="Group 30"/>
          <p:cNvGrpSpPr/>
          <p:nvPr/>
        </p:nvGrpSpPr>
        <p:grpSpPr>
          <a:xfrm>
            <a:off x="1526474" y="3864315"/>
            <a:ext cx="3649360" cy="1479892"/>
            <a:chOff x="0" y="-76200"/>
            <a:chExt cx="961148" cy="389766"/>
          </a:xfrm>
        </p:grpSpPr>
        <p:sp>
          <p:nvSpPr>
            <p:cNvPr id="31" name="Freeform 31"/>
            <p:cNvSpPr/>
            <p:nvPr/>
          </p:nvSpPr>
          <p:spPr>
            <a:xfrm>
              <a:off x="0" y="0"/>
              <a:ext cx="961148" cy="291093"/>
            </a:xfrm>
            <a:custGeom>
              <a:avLst/>
              <a:gdLst/>
              <a:ahLst/>
              <a:cxnLst/>
              <a:rect l="l" t="t" r="r" b="b"/>
              <a:pathLst>
                <a:path w="961148" h="291093">
                  <a:moveTo>
                    <a:pt x="53036" y="0"/>
                  </a:moveTo>
                  <a:lnTo>
                    <a:pt x="908112" y="0"/>
                  </a:lnTo>
                  <a:cubicBezTo>
                    <a:pt x="937403" y="0"/>
                    <a:pt x="961148" y="23745"/>
                    <a:pt x="961148" y="53036"/>
                  </a:cubicBezTo>
                  <a:lnTo>
                    <a:pt x="961148" y="238057"/>
                  </a:lnTo>
                  <a:cubicBezTo>
                    <a:pt x="961148" y="267348"/>
                    <a:pt x="937403" y="291093"/>
                    <a:pt x="908112" y="291093"/>
                  </a:cubicBezTo>
                  <a:lnTo>
                    <a:pt x="53036" y="291093"/>
                  </a:lnTo>
                  <a:cubicBezTo>
                    <a:pt x="23745" y="291093"/>
                    <a:pt x="0" y="267348"/>
                    <a:pt x="0" y="238057"/>
                  </a:cubicBezTo>
                  <a:lnTo>
                    <a:pt x="0" y="53036"/>
                  </a:lnTo>
                  <a:cubicBezTo>
                    <a:pt x="0" y="23745"/>
                    <a:pt x="23745" y="0"/>
                    <a:pt x="53036" y="0"/>
                  </a:cubicBezTo>
                  <a:close/>
                </a:path>
              </a:pathLst>
            </a:custGeom>
            <a:solidFill>
              <a:srgbClr val="2D3E5F"/>
            </a:solidFill>
          </p:spPr>
          <p:txBody>
            <a:bodyPr/>
            <a:lstStyle/>
            <a:p>
              <a:endParaRPr lang="en-CA"/>
            </a:p>
          </p:txBody>
        </p:sp>
        <p:sp>
          <p:nvSpPr>
            <p:cNvPr id="32" name="TextBox 32"/>
            <p:cNvSpPr txBox="1"/>
            <p:nvPr/>
          </p:nvSpPr>
          <p:spPr>
            <a:xfrm>
              <a:off x="0" y="-76200"/>
              <a:ext cx="961148" cy="389766"/>
            </a:xfrm>
            <a:prstGeom prst="rect">
              <a:avLst/>
            </a:prstGeom>
          </p:spPr>
          <p:txBody>
            <a:bodyPr lIns="50800" tIns="50800" rIns="50800" bIns="50800" rtlCol="0" anchor="ctr"/>
            <a:lstStyle/>
            <a:p>
              <a:pPr algn="ctr">
                <a:lnSpc>
                  <a:spcPts val="4050"/>
                </a:lnSpc>
              </a:pPr>
              <a:r>
                <a:rPr lang="en-US" sz="2700" b="1" spc="135" dirty="0">
                  <a:solidFill>
                    <a:srgbClr val="FFFFFF"/>
                  </a:solidFill>
                  <a:latin typeface="Montserrat Classic Bold"/>
                  <a:ea typeface="Montserrat Classic Bold"/>
                  <a:cs typeface="Montserrat Classic Bold"/>
                  <a:sym typeface="Montserrat Classic Bold"/>
                </a:rPr>
                <a:t>Hands-on Training Opportunities</a:t>
              </a:r>
            </a:p>
          </p:txBody>
        </p:sp>
      </p:grpSp>
      <p:grpSp>
        <p:nvGrpSpPr>
          <p:cNvPr id="33" name="Group 33"/>
          <p:cNvGrpSpPr/>
          <p:nvPr/>
        </p:nvGrpSpPr>
        <p:grpSpPr>
          <a:xfrm>
            <a:off x="7319320" y="3435292"/>
            <a:ext cx="3649360" cy="2161799"/>
            <a:chOff x="0" y="-76200"/>
            <a:chExt cx="961148" cy="569362"/>
          </a:xfrm>
        </p:grpSpPr>
        <p:sp>
          <p:nvSpPr>
            <p:cNvPr id="34" name="Freeform 34"/>
            <p:cNvSpPr/>
            <p:nvPr/>
          </p:nvSpPr>
          <p:spPr>
            <a:xfrm>
              <a:off x="0" y="0"/>
              <a:ext cx="961148" cy="426559"/>
            </a:xfrm>
            <a:custGeom>
              <a:avLst/>
              <a:gdLst/>
              <a:ahLst/>
              <a:cxnLst/>
              <a:rect l="l" t="t" r="r" b="b"/>
              <a:pathLst>
                <a:path w="961148" h="426559">
                  <a:moveTo>
                    <a:pt x="53036" y="0"/>
                  </a:moveTo>
                  <a:lnTo>
                    <a:pt x="908112" y="0"/>
                  </a:lnTo>
                  <a:cubicBezTo>
                    <a:pt x="937403" y="0"/>
                    <a:pt x="961148" y="23745"/>
                    <a:pt x="961148" y="53036"/>
                  </a:cubicBezTo>
                  <a:lnTo>
                    <a:pt x="961148" y="373523"/>
                  </a:lnTo>
                  <a:cubicBezTo>
                    <a:pt x="961148" y="402814"/>
                    <a:pt x="937403" y="426559"/>
                    <a:pt x="908112" y="426559"/>
                  </a:cubicBezTo>
                  <a:lnTo>
                    <a:pt x="53036" y="426559"/>
                  </a:lnTo>
                  <a:cubicBezTo>
                    <a:pt x="23745" y="426559"/>
                    <a:pt x="0" y="402814"/>
                    <a:pt x="0" y="373523"/>
                  </a:cubicBezTo>
                  <a:lnTo>
                    <a:pt x="0" y="53036"/>
                  </a:lnTo>
                  <a:cubicBezTo>
                    <a:pt x="0" y="23745"/>
                    <a:pt x="23745" y="0"/>
                    <a:pt x="53036" y="0"/>
                  </a:cubicBezTo>
                  <a:close/>
                </a:path>
              </a:pathLst>
            </a:custGeom>
            <a:solidFill>
              <a:srgbClr val="2D3E5F"/>
            </a:solidFill>
          </p:spPr>
          <p:txBody>
            <a:bodyPr/>
            <a:lstStyle/>
            <a:p>
              <a:endParaRPr lang="en-CA"/>
            </a:p>
          </p:txBody>
        </p:sp>
        <p:sp>
          <p:nvSpPr>
            <p:cNvPr id="35" name="TextBox 35"/>
            <p:cNvSpPr txBox="1"/>
            <p:nvPr/>
          </p:nvSpPr>
          <p:spPr>
            <a:xfrm>
              <a:off x="0" y="-76200"/>
              <a:ext cx="961148" cy="569362"/>
            </a:xfrm>
            <a:prstGeom prst="rect">
              <a:avLst/>
            </a:prstGeom>
          </p:spPr>
          <p:txBody>
            <a:bodyPr lIns="50800" tIns="50800" rIns="50800" bIns="50800" rtlCol="0" anchor="ctr"/>
            <a:lstStyle/>
            <a:p>
              <a:pPr algn="ctr">
                <a:lnSpc>
                  <a:spcPts val="4050"/>
                </a:lnSpc>
              </a:pPr>
              <a:r>
                <a:rPr lang="en-US" sz="2700" b="1" spc="135" dirty="0">
                  <a:solidFill>
                    <a:srgbClr val="FFFFFF"/>
                  </a:solidFill>
                  <a:latin typeface="Montserrat Classic Bold"/>
                  <a:ea typeface="Montserrat Classic Bold"/>
                  <a:cs typeface="Montserrat Classic Bold"/>
                  <a:sym typeface="Montserrat Classic Bold"/>
                </a:rPr>
                <a:t>Leadership Development Programs</a:t>
              </a:r>
            </a:p>
          </p:txBody>
        </p:sp>
      </p:grpSp>
      <p:grpSp>
        <p:nvGrpSpPr>
          <p:cNvPr id="36" name="Group 36"/>
          <p:cNvGrpSpPr/>
          <p:nvPr/>
        </p:nvGrpSpPr>
        <p:grpSpPr>
          <a:xfrm>
            <a:off x="9520559" y="6610218"/>
            <a:ext cx="6721654" cy="1393536"/>
            <a:chOff x="0" y="-76200"/>
            <a:chExt cx="1770312" cy="367021"/>
          </a:xfrm>
        </p:grpSpPr>
        <p:sp>
          <p:nvSpPr>
            <p:cNvPr id="37" name="Freeform 37"/>
            <p:cNvSpPr/>
            <p:nvPr/>
          </p:nvSpPr>
          <p:spPr>
            <a:xfrm>
              <a:off x="0" y="0"/>
              <a:ext cx="1770312" cy="223420"/>
            </a:xfrm>
            <a:custGeom>
              <a:avLst/>
              <a:gdLst/>
              <a:ahLst/>
              <a:cxnLst/>
              <a:rect l="l" t="t" r="r" b="b"/>
              <a:pathLst>
                <a:path w="1770312" h="223420">
                  <a:moveTo>
                    <a:pt x="28795" y="0"/>
                  </a:moveTo>
                  <a:lnTo>
                    <a:pt x="1741518" y="0"/>
                  </a:lnTo>
                  <a:cubicBezTo>
                    <a:pt x="1749154" y="0"/>
                    <a:pt x="1756478" y="3034"/>
                    <a:pt x="1761879" y="8434"/>
                  </a:cubicBezTo>
                  <a:cubicBezTo>
                    <a:pt x="1767279" y="13834"/>
                    <a:pt x="1770312" y="21158"/>
                    <a:pt x="1770312" y="28795"/>
                  </a:cubicBezTo>
                  <a:lnTo>
                    <a:pt x="1770312" y="194625"/>
                  </a:lnTo>
                  <a:cubicBezTo>
                    <a:pt x="1770312" y="202262"/>
                    <a:pt x="1767279" y="209586"/>
                    <a:pt x="1761879" y="214986"/>
                  </a:cubicBezTo>
                  <a:cubicBezTo>
                    <a:pt x="1756478" y="220386"/>
                    <a:pt x="1749154" y="223420"/>
                    <a:pt x="1741518" y="223420"/>
                  </a:cubicBezTo>
                  <a:lnTo>
                    <a:pt x="28795" y="223420"/>
                  </a:lnTo>
                  <a:cubicBezTo>
                    <a:pt x="21158" y="223420"/>
                    <a:pt x="13834" y="220386"/>
                    <a:pt x="8434" y="214986"/>
                  </a:cubicBezTo>
                  <a:cubicBezTo>
                    <a:pt x="3034" y="209586"/>
                    <a:pt x="0" y="202262"/>
                    <a:pt x="0" y="194625"/>
                  </a:cubicBezTo>
                  <a:lnTo>
                    <a:pt x="0" y="28795"/>
                  </a:lnTo>
                  <a:cubicBezTo>
                    <a:pt x="0" y="21158"/>
                    <a:pt x="3034" y="13834"/>
                    <a:pt x="8434" y="8434"/>
                  </a:cubicBezTo>
                  <a:cubicBezTo>
                    <a:pt x="13834" y="3034"/>
                    <a:pt x="21158" y="0"/>
                    <a:pt x="28795" y="0"/>
                  </a:cubicBezTo>
                  <a:close/>
                </a:path>
              </a:pathLst>
            </a:custGeom>
            <a:solidFill>
              <a:srgbClr val="2D3E5F"/>
            </a:solidFill>
          </p:spPr>
          <p:txBody>
            <a:bodyPr/>
            <a:lstStyle/>
            <a:p>
              <a:endParaRPr lang="en-CA"/>
            </a:p>
          </p:txBody>
        </p:sp>
        <p:sp>
          <p:nvSpPr>
            <p:cNvPr id="38" name="TextBox 38"/>
            <p:cNvSpPr txBox="1"/>
            <p:nvPr/>
          </p:nvSpPr>
          <p:spPr>
            <a:xfrm>
              <a:off x="0" y="-76200"/>
              <a:ext cx="1770312" cy="367021"/>
            </a:xfrm>
            <a:prstGeom prst="rect">
              <a:avLst/>
            </a:prstGeom>
          </p:spPr>
          <p:txBody>
            <a:bodyPr lIns="50800" tIns="50800" rIns="50800" bIns="50800" rtlCol="0" anchor="ctr"/>
            <a:lstStyle/>
            <a:p>
              <a:pPr algn="ctr">
                <a:lnSpc>
                  <a:spcPts val="4050"/>
                </a:lnSpc>
              </a:pPr>
              <a:r>
                <a:rPr lang="en-US" sz="2700" b="1" spc="135" dirty="0">
                  <a:solidFill>
                    <a:srgbClr val="FFFFFF"/>
                  </a:solidFill>
                  <a:latin typeface="Montserrat Classic Bold"/>
                  <a:ea typeface="Montserrat Classic Bold"/>
                  <a:cs typeface="Montserrat Classic Bold"/>
                  <a:sym typeface="Montserrat Classic Bold"/>
                </a:rPr>
                <a:t>Accessible Senior Leaders</a:t>
              </a:r>
            </a:p>
          </p:txBody>
        </p:sp>
      </p:grpSp>
      <p:grpSp>
        <p:nvGrpSpPr>
          <p:cNvPr id="39" name="Group 39"/>
          <p:cNvGrpSpPr/>
          <p:nvPr/>
        </p:nvGrpSpPr>
        <p:grpSpPr>
          <a:xfrm>
            <a:off x="2103613" y="6610218"/>
            <a:ext cx="6687134" cy="1298284"/>
            <a:chOff x="0" y="-76200"/>
            <a:chExt cx="1761221" cy="341934"/>
          </a:xfrm>
        </p:grpSpPr>
        <p:sp>
          <p:nvSpPr>
            <p:cNvPr id="40" name="Freeform 40"/>
            <p:cNvSpPr/>
            <p:nvPr/>
          </p:nvSpPr>
          <p:spPr>
            <a:xfrm>
              <a:off x="0" y="0"/>
              <a:ext cx="1761221" cy="223420"/>
            </a:xfrm>
            <a:custGeom>
              <a:avLst/>
              <a:gdLst/>
              <a:ahLst/>
              <a:cxnLst/>
              <a:rect l="l" t="t" r="r" b="b"/>
              <a:pathLst>
                <a:path w="1761221" h="223420">
                  <a:moveTo>
                    <a:pt x="28943" y="0"/>
                  </a:moveTo>
                  <a:lnTo>
                    <a:pt x="1732277" y="0"/>
                  </a:lnTo>
                  <a:cubicBezTo>
                    <a:pt x="1748262" y="0"/>
                    <a:pt x="1761221" y="12958"/>
                    <a:pt x="1761221" y="28943"/>
                  </a:cubicBezTo>
                  <a:lnTo>
                    <a:pt x="1761221" y="194476"/>
                  </a:lnTo>
                  <a:cubicBezTo>
                    <a:pt x="1761221" y="210461"/>
                    <a:pt x="1748262" y="223420"/>
                    <a:pt x="1732277" y="223420"/>
                  </a:cubicBezTo>
                  <a:lnTo>
                    <a:pt x="28943" y="223420"/>
                  </a:lnTo>
                  <a:cubicBezTo>
                    <a:pt x="21267" y="223420"/>
                    <a:pt x="13905" y="220370"/>
                    <a:pt x="8477" y="214942"/>
                  </a:cubicBezTo>
                  <a:cubicBezTo>
                    <a:pt x="3049" y="209514"/>
                    <a:pt x="0" y="202152"/>
                    <a:pt x="0" y="194476"/>
                  </a:cubicBezTo>
                  <a:lnTo>
                    <a:pt x="0" y="28943"/>
                  </a:lnTo>
                  <a:cubicBezTo>
                    <a:pt x="0" y="12958"/>
                    <a:pt x="12958" y="0"/>
                    <a:pt x="28943" y="0"/>
                  </a:cubicBezTo>
                  <a:close/>
                </a:path>
              </a:pathLst>
            </a:custGeom>
            <a:solidFill>
              <a:srgbClr val="2D3E5F"/>
            </a:solidFill>
          </p:spPr>
          <p:txBody>
            <a:bodyPr/>
            <a:lstStyle/>
            <a:p>
              <a:endParaRPr lang="en-CA"/>
            </a:p>
          </p:txBody>
        </p:sp>
        <p:sp>
          <p:nvSpPr>
            <p:cNvPr id="41" name="TextBox 41"/>
            <p:cNvSpPr txBox="1"/>
            <p:nvPr/>
          </p:nvSpPr>
          <p:spPr>
            <a:xfrm>
              <a:off x="0" y="-76200"/>
              <a:ext cx="1761221" cy="341934"/>
            </a:xfrm>
            <a:prstGeom prst="rect">
              <a:avLst/>
            </a:prstGeom>
          </p:spPr>
          <p:txBody>
            <a:bodyPr lIns="50800" tIns="50800" rIns="50800" bIns="50800" rtlCol="0" anchor="ctr"/>
            <a:lstStyle/>
            <a:p>
              <a:pPr algn="ctr">
                <a:lnSpc>
                  <a:spcPts val="4050"/>
                </a:lnSpc>
              </a:pPr>
              <a:r>
                <a:rPr lang="en-US" sz="2700" b="1" spc="135" dirty="0">
                  <a:solidFill>
                    <a:srgbClr val="FFFFFF"/>
                  </a:solidFill>
                  <a:latin typeface="Montserrat Classic Bold"/>
                  <a:ea typeface="Montserrat Classic Bold"/>
                  <a:cs typeface="Montserrat Classic Bold"/>
                  <a:sym typeface="Montserrat Classic Bold"/>
                </a:rPr>
                <a:t>Industry Events &amp; Conferences</a:t>
              </a:r>
            </a:p>
          </p:txBody>
        </p:sp>
      </p:grpSp>
      <p:grpSp>
        <p:nvGrpSpPr>
          <p:cNvPr id="42" name="Group 42"/>
          <p:cNvGrpSpPr/>
          <p:nvPr/>
        </p:nvGrpSpPr>
        <p:grpSpPr>
          <a:xfrm>
            <a:off x="13131276" y="3864315"/>
            <a:ext cx="3649360" cy="1520503"/>
            <a:chOff x="0" y="-76200"/>
            <a:chExt cx="961148" cy="400462"/>
          </a:xfrm>
        </p:grpSpPr>
        <p:sp>
          <p:nvSpPr>
            <p:cNvPr id="43" name="Freeform 43"/>
            <p:cNvSpPr/>
            <p:nvPr/>
          </p:nvSpPr>
          <p:spPr>
            <a:xfrm>
              <a:off x="0" y="0"/>
              <a:ext cx="961148" cy="291093"/>
            </a:xfrm>
            <a:custGeom>
              <a:avLst/>
              <a:gdLst/>
              <a:ahLst/>
              <a:cxnLst/>
              <a:rect l="l" t="t" r="r" b="b"/>
              <a:pathLst>
                <a:path w="961148" h="291093">
                  <a:moveTo>
                    <a:pt x="53036" y="0"/>
                  </a:moveTo>
                  <a:lnTo>
                    <a:pt x="908112" y="0"/>
                  </a:lnTo>
                  <a:cubicBezTo>
                    <a:pt x="937403" y="0"/>
                    <a:pt x="961148" y="23745"/>
                    <a:pt x="961148" y="53036"/>
                  </a:cubicBezTo>
                  <a:lnTo>
                    <a:pt x="961148" y="238057"/>
                  </a:lnTo>
                  <a:cubicBezTo>
                    <a:pt x="961148" y="267348"/>
                    <a:pt x="937403" y="291093"/>
                    <a:pt x="908112" y="291093"/>
                  </a:cubicBezTo>
                  <a:lnTo>
                    <a:pt x="53036" y="291093"/>
                  </a:lnTo>
                  <a:cubicBezTo>
                    <a:pt x="23745" y="291093"/>
                    <a:pt x="0" y="267348"/>
                    <a:pt x="0" y="238057"/>
                  </a:cubicBezTo>
                  <a:lnTo>
                    <a:pt x="0" y="53036"/>
                  </a:lnTo>
                  <a:cubicBezTo>
                    <a:pt x="0" y="23745"/>
                    <a:pt x="23745" y="0"/>
                    <a:pt x="53036" y="0"/>
                  </a:cubicBezTo>
                  <a:close/>
                </a:path>
              </a:pathLst>
            </a:custGeom>
            <a:solidFill>
              <a:srgbClr val="2D3E5F"/>
            </a:solidFill>
          </p:spPr>
          <p:txBody>
            <a:bodyPr/>
            <a:lstStyle/>
            <a:p>
              <a:endParaRPr lang="en-CA"/>
            </a:p>
          </p:txBody>
        </p:sp>
        <p:sp>
          <p:nvSpPr>
            <p:cNvPr id="44" name="TextBox 44"/>
            <p:cNvSpPr txBox="1"/>
            <p:nvPr/>
          </p:nvSpPr>
          <p:spPr>
            <a:xfrm>
              <a:off x="0" y="-76200"/>
              <a:ext cx="961148" cy="400462"/>
            </a:xfrm>
            <a:prstGeom prst="rect">
              <a:avLst/>
            </a:prstGeom>
          </p:spPr>
          <p:txBody>
            <a:bodyPr lIns="50800" tIns="50800" rIns="50800" bIns="50800" rtlCol="0" anchor="ctr"/>
            <a:lstStyle/>
            <a:p>
              <a:pPr algn="ctr">
                <a:lnSpc>
                  <a:spcPts val="4050"/>
                </a:lnSpc>
              </a:pPr>
              <a:r>
                <a:rPr lang="en-US" sz="2700" b="1" spc="135" dirty="0">
                  <a:solidFill>
                    <a:srgbClr val="FFFFFF"/>
                  </a:solidFill>
                  <a:latin typeface="Montserrat Classic Bold"/>
                  <a:ea typeface="Montserrat Classic Bold"/>
                  <a:cs typeface="Montserrat Classic Bold"/>
                  <a:sym typeface="Montserrat Classic Bold"/>
                </a:rPr>
                <a:t>Cross-Department Exposure</a:t>
              </a:r>
            </a:p>
          </p:txBody>
        </p:sp>
      </p:grpSp>
      <p:sp>
        <p:nvSpPr>
          <p:cNvPr id="45" name="TextBox 45"/>
          <p:cNvSpPr txBox="1"/>
          <p:nvPr/>
        </p:nvSpPr>
        <p:spPr>
          <a:xfrm>
            <a:off x="1028700" y="537691"/>
            <a:ext cx="16230600"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Mentorship &amp; Leadership Development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51679" y="110106"/>
            <a:ext cx="25507840" cy="10287000"/>
          </a:xfrm>
          <a:custGeom>
            <a:avLst/>
            <a:gdLst/>
            <a:ahLst/>
            <a:cxnLst/>
            <a:rect l="l" t="t" r="r" b="b"/>
            <a:pathLst>
              <a:path w="25507840" h="10287000">
                <a:moveTo>
                  <a:pt x="0" y="0"/>
                </a:moveTo>
                <a:lnTo>
                  <a:pt x="25507840" y="0"/>
                </a:lnTo>
                <a:lnTo>
                  <a:pt x="25507840" y="10287000"/>
                </a:lnTo>
                <a:lnTo>
                  <a:pt x="0" y="10287000"/>
                </a:lnTo>
                <a:lnTo>
                  <a:pt x="0" y="0"/>
                </a:lnTo>
                <a:close/>
              </a:path>
            </a:pathLst>
          </a:custGeom>
          <a:blipFill>
            <a:blip r:embed="rId3"/>
            <a:stretch>
              <a:fillRect t="-19739" b="-19739"/>
            </a:stretch>
          </a:blipFill>
        </p:spPr>
        <p:txBody>
          <a:bodyPr/>
          <a:lstStyle/>
          <a:p>
            <a:endParaRPr lang="en-CA"/>
          </a:p>
        </p:txBody>
      </p:sp>
      <p:grpSp>
        <p:nvGrpSpPr>
          <p:cNvPr id="3" name="Group 3"/>
          <p:cNvGrpSpPr/>
          <p:nvPr/>
        </p:nvGrpSpPr>
        <p:grpSpPr>
          <a:xfrm>
            <a:off x="0" y="1781350"/>
            <a:ext cx="18288000" cy="8505650"/>
            <a:chOff x="0" y="0"/>
            <a:chExt cx="4816593" cy="2240171"/>
          </a:xfrm>
        </p:grpSpPr>
        <p:sp>
          <p:nvSpPr>
            <p:cNvPr id="4" name="Freeform 4"/>
            <p:cNvSpPr/>
            <p:nvPr/>
          </p:nvSpPr>
          <p:spPr>
            <a:xfrm>
              <a:off x="0" y="0"/>
              <a:ext cx="4816592" cy="2240171"/>
            </a:xfrm>
            <a:custGeom>
              <a:avLst/>
              <a:gdLst/>
              <a:ahLst/>
              <a:cxnLst/>
              <a:rect l="l" t="t" r="r" b="b"/>
              <a:pathLst>
                <a:path w="4816592" h="2240171">
                  <a:moveTo>
                    <a:pt x="0" y="0"/>
                  </a:moveTo>
                  <a:lnTo>
                    <a:pt x="4816592" y="0"/>
                  </a:lnTo>
                  <a:lnTo>
                    <a:pt x="4816592" y="2240171"/>
                  </a:lnTo>
                  <a:lnTo>
                    <a:pt x="0" y="2240171"/>
                  </a:lnTo>
                  <a:close/>
                </a:path>
              </a:pathLst>
            </a:custGeom>
            <a:gradFill rotWithShape="1">
              <a:gsLst>
                <a:gs pos="0">
                  <a:srgbClr val="00599F">
                    <a:alpha val="32000"/>
                  </a:srgbClr>
                </a:gs>
                <a:gs pos="100000">
                  <a:srgbClr val="FFFFFF">
                    <a:alpha val="16960"/>
                  </a:srgbClr>
                </a:gs>
              </a:gsLst>
              <a:lin ang="2700000"/>
            </a:gradFill>
          </p:spPr>
          <p:txBody>
            <a:bodyPr/>
            <a:lstStyle/>
            <a:p>
              <a:endParaRPr lang="en-CA"/>
            </a:p>
          </p:txBody>
        </p:sp>
        <p:sp>
          <p:nvSpPr>
            <p:cNvPr id="5" name="TextBox 5"/>
            <p:cNvSpPr txBox="1"/>
            <p:nvPr/>
          </p:nvSpPr>
          <p:spPr>
            <a:xfrm>
              <a:off x="0" y="-38100"/>
              <a:ext cx="4816593" cy="2278271"/>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11158657" y="6271145"/>
            <a:ext cx="3433477" cy="4849146"/>
            <a:chOff x="0" y="0"/>
            <a:chExt cx="3267456" cy="4614672"/>
          </a:xfrm>
        </p:grpSpPr>
        <p:sp>
          <p:nvSpPr>
            <p:cNvPr id="7" name="Freeform 7"/>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stretch>
                <a:fillRect l="-4" r="-4"/>
              </a:stretch>
            </a:blipFill>
          </p:spPr>
          <p:txBody>
            <a:bodyPr/>
            <a:lstStyle/>
            <a:p>
              <a:endParaRPr lang="en-CA"/>
            </a:p>
          </p:txBody>
        </p:sp>
        <p:sp>
          <p:nvSpPr>
            <p:cNvPr id="8" name="Freeform 8"/>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stretch>
                <a:fillRect l="-58230" r="-58230"/>
              </a:stretch>
            </a:blipFill>
          </p:spPr>
          <p:txBody>
            <a:bodyPr/>
            <a:lstStyle/>
            <a:p>
              <a:endParaRPr lang="en-CA"/>
            </a:p>
          </p:txBody>
        </p:sp>
      </p:grpSp>
      <p:grpSp>
        <p:nvGrpSpPr>
          <p:cNvPr id="9" name="Group 9"/>
          <p:cNvGrpSpPr>
            <a:grpSpLocks noChangeAspect="1"/>
          </p:cNvGrpSpPr>
          <p:nvPr/>
        </p:nvGrpSpPr>
        <p:grpSpPr>
          <a:xfrm>
            <a:off x="7979423" y="6844825"/>
            <a:ext cx="3034086" cy="4285080"/>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stretch>
                <a:fillRect l="-4" r="-4"/>
              </a:stretch>
            </a:blipFill>
          </p:spPr>
          <p:txBody>
            <a:bodyPr/>
            <a:lstStyle/>
            <a:p>
              <a:endParaRPr lang="en-CA"/>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6"/>
              <a:stretch>
                <a:fillRect t="-10576" b="-10576"/>
              </a:stretch>
            </a:blipFill>
          </p:spPr>
          <p:txBody>
            <a:bodyPr/>
            <a:lstStyle/>
            <a:p>
              <a:endParaRPr lang="en-CA"/>
            </a:p>
          </p:txBody>
        </p:sp>
      </p:grpSp>
      <p:sp>
        <p:nvSpPr>
          <p:cNvPr id="12" name="Freeform 12"/>
          <p:cNvSpPr/>
          <p:nvPr/>
        </p:nvSpPr>
        <p:spPr>
          <a:xfrm rot="-5400000">
            <a:off x="14506313" y="4899909"/>
            <a:ext cx="3767419" cy="3241682"/>
          </a:xfrm>
          <a:custGeom>
            <a:avLst/>
            <a:gdLst/>
            <a:ahLst/>
            <a:cxnLst/>
            <a:rect l="l" t="t" r="r" b="b"/>
            <a:pathLst>
              <a:path w="3767419" h="3241682">
                <a:moveTo>
                  <a:pt x="0" y="0"/>
                </a:moveTo>
                <a:lnTo>
                  <a:pt x="3767420" y="0"/>
                </a:lnTo>
                <a:lnTo>
                  <a:pt x="3767420" y="3241682"/>
                </a:lnTo>
                <a:lnTo>
                  <a:pt x="0" y="3241682"/>
                </a:lnTo>
                <a:lnTo>
                  <a:pt x="0" y="0"/>
                </a:lnTo>
                <a:close/>
              </a:path>
            </a:pathLst>
          </a:custGeom>
          <a:blipFill>
            <a:blip r:embed="rId7"/>
            <a:stretch>
              <a:fillRect t="-37046" b="-37498"/>
            </a:stretch>
          </a:blipFill>
        </p:spPr>
        <p:txBody>
          <a:bodyPr/>
          <a:lstStyle/>
          <a:p>
            <a:endParaRPr lang="en-CA"/>
          </a:p>
        </p:txBody>
      </p:sp>
      <p:sp>
        <p:nvSpPr>
          <p:cNvPr id="13" name="Freeform 13"/>
          <p:cNvSpPr/>
          <p:nvPr/>
        </p:nvSpPr>
        <p:spPr>
          <a:xfrm rot="-5400000">
            <a:off x="8291091" y="3986661"/>
            <a:ext cx="2367378" cy="2990714"/>
          </a:xfrm>
          <a:custGeom>
            <a:avLst/>
            <a:gdLst/>
            <a:ahLst/>
            <a:cxnLst/>
            <a:rect l="l" t="t" r="r" b="b"/>
            <a:pathLst>
              <a:path w="2367378" h="2990714">
                <a:moveTo>
                  <a:pt x="0" y="0"/>
                </a:moveTo>
                <a:lnTo>
                  <a:pt x="2367378" y="0"/>
                </a:lnTo>
                <a:lnTo>
                  <a:pt x="2367378" y="2990715"/>
                </a:lnTo>
                <a:lnTo>
                  <a:pt x="0" y="2990715"/>
                </a:lnTo>
                <a:lnTo>
                  <a:pt x="0" y="0"/>
                </a:lnTo>
                <a:close/>
              </a:path>
            </a:pathLst>
          </a:custGeom>
          <a:blipFill>
            <a:blip r:embed="rId7"/>
            <a:stretch>
              <a:fillRect l="-32097" t="-22617" b="-34427"/>
            </a:stretch>
          </a:blipFill>
        </p:spPr>
        <p:txBody>
          <a:bodyPr/>
          <a:lstStyle/>
          <a:p>
            <a:endParaRPr lang="en-CA"/>
          </a:p>
        </p:txBody>
      </p:sp>
      <p:sp>
        <p:nvSpPr>
          <p:cNvPr id="14" name="Freeform 14"/>
          <p:cNvSpPr/>
          <p:nvPr/>
        </p:nvSpPr>
        <p:spPr>
          <a:xfrm rot="-5400000">
            <a:off x="15078428" y="8187856"/>
            <a:ext cx="2591289" cy="3273582"/>
          </a:xfrm>
          <a:custGeom>
            <a:avLst/>
            <a:gdLst/>
            <a:ahLst/>
            <a:cxnLst/>
            <a:rect l="l" t="t" r="r" b="b"/>
            <a:pathLst>
              <a:path w="2591289" h="3273582">
                <a:moveTo>
                  <a:pt x="0" y="0"/>
                </a:moveTo>
                <a:lnTo>
                  <a:pt x="2591289" y="0"/>
                </a:lnTo>
                <a:lnTo>
                  <a:pt x="2591289" y="3273581"/>
                </a:lnTo>
                <a:lnTo>
                  <a:pt x="0" y="3273581"/>
                </a:lnTo>
                <a:lnTo>
                  <a:pt x="0" y="0"/>
                </a:lnTo>
                <a:close/>
              </a:path>
            </a:pathLst>
          </a:custGeom>
          <a:blipFill>
            <a:blip r:embed="rId7"/>
            <a:stretch>
              <a:fillRect l="-32097" t="-22617" b="-34427"/>
            </a:stretch>
          </a:blipFill>
        </p:spPr>
        <p:txBody>
          <a:bodyPr/>
          <a:lstStyle/>
          <a:p>
            <a:endParaRPr lang="en-CA"/>
          </a:p>
        </p:txBody>
      </p:sp>
      <p:grpSp>
        <p:nvGrpSpPr>
          <p:cNvPr id="15" name="Group 15"/>
          <p:cNvGrpSpPr/>
          <p:nvPr/>
        </p:nvGrpSpPr>
        <p:grpSpPr>
          <a:xfrm>
            <a:off x="14900838" y="4805936"/>
            <a:ext cx="2978371" cy="3429629"/>
            <a:chOff x="0" y="0"/>
            <a:chExt cx="3971161" cy="4572838"/>
          </a:xfrm>
        </p:grpSpPr>
        <p:pic>
          <p:nvPicPr>
            <p:cNvPr id="16" name="Picture 16"/>
            <p:cNvPicPr>
              <a:picLocks noChangeAspect="1"/>
            </p:cNvPicPr>
            <p:nvPr/>
          </p:nvPicPr>
          <p:blipFill>
            <a:blip r:embed="rId8"/>
            <a:srcRect l="25575" r="25575"/>
            <a:stretch>
              <a:fillRect/>
            </a:stretch>
          </p:blipFill>
          <p:spPr>
            <a:xfrm>
              <a:off x="0" y="0"/>
              <a:ext cx="3971161" cy="4572838"/>
            </a:xfrm>
            <a:prstGeom prst="rect">
              <a:avLst/>
            </a:prstGeom>
          </p:spPr>
        </p:pic>
      </p:grpSp>
      <p:grpSp>
        <p:nvGrpSpPr>
          <p:cNvPr id="17" name="Group 17"/>
          <p:cNvGrpSpPr/>
          <p:nvPr/>
        </p:nvGrpSpPr>
        <p:grpSpPr>
          <a:xfrm>
            <a:off x="8074066" y="4429221"/>
            <a:ext cx="2796610" cy="2121577"/>
            <a:chOff x="0" y="0"/>
            <a:chExt cx="3728814" cy="2828769"/>
          </a:xfrm>
        </p:grpSpPr>
        <p:pic>
          <p:nvPicPr>
            <p:cNvPr id="18" name="Picture 18"/>
            <p:cNvPicPr>
              <a:picLocks noChangeAspect="1"/>
            </p:cNvPicPr>
            <p:nvPr/>
          </p:nvPicPr>
          <p:blipFill>
            <a:blip r:embed="rId9"/>
            <a:srcRect l="6088" r="6088"/>
            <a:stretch>
              <a:fillRect/>
            </a:stretch>
          </p:blipFill>
          <p:spPr>
            <a:xfrm>
              <a:off x="0" y="0"/>
              <a:ext cx="3728814" cy="2828769"/>
            </a:xfrm>
            <a:prstGeom prst="rect">
              <a:avLst/>
            </a:prstGeom>
          </p:spPr>
        </p:pic>
      </p:grpSp>
      <p:grpSp>
        <p:nvGrpSpPr>
          <p:cNvPr id="19" name="Group 19"/>
          <p:cNvGrpSpPr/>
          <p:nvPr/>
        </p:nvGrpSpPr>
        <p:grpSpPr>
          <a:xfrm>
            <a:off x="14840876" y="8672274"/>
            <a:ext cx="3061119" cy="2322239"/>
            <a:chOff x="0" y="0"/>
            <a:chExt cx="4081492" cy="3096319"/>
          </a:xfrm>
        </p:grpSpPr>
        <p:pic>
          <p:nvPicPr>
            <p:cNvPr id="20" name="Picture 20"/>
            <p:cNvPicPr>
              <a:picLocks noChangeAspect="1"/>
            </p:cNvPicPr>
            <p:nvPr/>
          </p:nvPicPr>
          <p:blipFill>
            <a:blip r:embed="rId10"/>
            <a:srcRect l="568" r="568"/>
            <a:stretch>
              <a:fillRect/>
            </a:stretch>
          </p:blipFill>
          <p:spPr>
            <a:xfrm>
              <a:off x="0" y="0"/>
              <a:ext cx="4081492" cy="3096319"/>
            </a:xfrm>
            <a:prstGeom prst="rect">
              <a:avLst/>
            </a:prstGeom>
          </p:spPr>
        </p:pic>
      </p:grpSp>
      <p:sp>
        <p:nvSpPr>
          <p:cNvPr id="21" name="Freeform 21"/>
          <p:cNvSpPr/>
          <p:nvPr/>
        </p:nvSpPr>
        <p:spPr>
          <a:xfrm rot="-5400000">
            <a:off x="10680010" y="2212491"/>
            <a:ext cx="4448222" cy="3376025"/>
          </a:xfrm>
          <a:custGeom>
            <a:avLst/>
            <a:gdLst/>
            <a:ahLst/>
            <a:cxnLst/>
            <a:rect l="l" t="t" r="r" b="b"/>
            <a:pathLst>
              <a:path w="4448222" h="3376025">
                <a:moveTo>
                  <a:pt x="0" y="0"/>
                </a:moveTo>
                <a:lnTo>
                  <a:pt x="4448222" y="0"/>
                </a:lnTo>
                <a:lnTo>
                  <a:pt x="4448222" y="3376025"/>
                </a:lnTo>
                <a:lnTo>
                  <a:pt x="0" y="3376025"/>
                </a:lnTo>
                <a:lnTo>
                  <a:pt x="0" y="0"/>
                </a:lnTo>
                <a:close/>
              </a:path>
            </a:pathLst>
          </a:custGeom>
          <a:blipFill>
            <a:blip r:embed="rId7"/>
            <a:stretch>
              <a:fillRect l="-4893" t="-56705" b="-50865"/>
            </a:stretch>
          </a:blipFill>
        </p:spPr>
        <p:txBody>
          <a:bodyPr/>
          <a:lstStyle/>
          <a:p>
            <a:endParaRPr lang="en-CA"/>
          </a:p>
        </p:txBody>
      </p:sp>
      <p:grpSp>
        <p:nvGrpSpPr>
          <p:cNvPr id="22" name="Group 22"/>
          <p:cNvGrpSpPr>
            <a:grpSpLocks noChangeAspect="1"/>
          </p:cNvGrpSpPr>
          <p:nvPr/>
        </p:nvGrpSpPr>
        <p:grpSpPr>
          <a:xfrm>
            <a:off x="7979423" y="-146640"/>
            <a:ext cx="3034086" cy="4285080"/>
            <a:chOff x="0" y="0"/>
            <a:chExt cx="3267456" cy="4614672"/>
          </a:xfrm>
        </p:grpSpPr>
        <p:sp>
          <p:nvSpPr>
            <p:cNvPr id="23" name="Freeform 23"/>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stretch>
                <a:fillRect l="-4" r="-4"/>
              </a:stretch>
            </a:blipFill>
          </p:spPr>
          <p:txBody>
            <a:bodyPr/>
            <a:lstStyle/>
            <a:p>
              <a:endParaRPr lang="en-CA"/>
            </a:p>
          </p:txBody>
        </p:sp>
        <p:sp>
          <p:nvSpPr>
            <p:cNvPr id="24" name="Freeform 24"/>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11"/>
              <a:stretch>
                <a:fillRect l="-58027" r="-58027"/>
              </a:stretch>
            </a:blipFill>
          </p:spPr>
          <p:txBody>
            <a:bodyPr/>
            <a:lstStyle/>
            <a:p>
              <a:endParaRPr lang="en-CA"/>
            </a:p>
          </p:txBody>
        </p:sp>
      </p:grpSp>
      <p:grpSp>
        <p:nvGrpSpPr>
          <p:cNvPr id="25" name="Group 25"/>
          <p:cNvGrpSpPr/>
          <p:nvPr/>
        </p:nvGrpSpPr>
        <p:grpSpPr>
          <a:xfrm>
            <a:off x="11362227" y="1676393"/>
            <a:ext cx="3083788" cy="4295591"/>
            <a:chOff x="0" y="0"/>
            <a:chExt cx="4111717" cy="5727455"/>
          </a:xfrm>
        </p:grpSpPr>
        <p:pic>
          <p:nvPicPr>
            <p:cNvPr id="26" name="Picture 26"/>
            <p:cNvPicPr>
              <a:picLocks noChangeAspect="1"/>
            </p:cNvPicPr>
            <p:nvPr/>
          </p:nvPicPr>
          <p:blipFill>
            <a:blip r:embed="rId12"/>
            <a:srcRect l="31648" r="31648"/>
            <a:stretch>
              <a:fillRect/>
            </a:stretch>
          </p:blipFill>
          <p:spPr>
            <a:xfrm>
              <a:off x="0" y="0"/>
              <a:ext cx="4111717" cy="5727455"/>
            </a:xfrm>
            <a:prstGeom prst="rect">
              <a:avLst/>
            </a:prstGeom>
          </p:spPr>
        </p:pic>
      </p:grpSp>
      <p:grpSp>
        <p:nvGrpSpPr>
          <p:cNvPr id="27" name="Group 27"/>
          <p:cNvGrpSpPr>
            <a:grpSpLocks noChangeAspect="1"/>
          </p:cNvGrpSpPr>
          <p:nvPr/>
        </p:nvGrpSpPr>
        <p:grpSpPr>
          <a:xfrm>
            <a:off x="14769182" y="-156254"/>
            <a:ext cx="3331746" cy="4705469"/>
            <a:chOff x="0" y="0"/>
            <a:chExt cx="3267456" cy="4614672"/>
          </a:xfrm>
        </p:grpSpPr>
        <p:sp>
          <p:nvSpPr>
            <p:cNvPr id="28" name="Freeform 28"/>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stretch>
                <a:fillRect l="-4" r="-4"/>
              </a:stretch>
            </a:blipFill>
          </p:spPr>
          <p:txBody>
            <a:bodyPr/>
            <a:lstStyle/>
            <a:p>
              <a:endParaRPr lang="en-CA"/>
            </a:p>
          </p:txBody>
        </p:sp>
        <p:sp>
          <p:nvSpPr>
            <p:cNvPr id="29" name="Freeform 29"/>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13"/>
              <a:stretch>
                <a:fillRect l="-44710"/>
              </a:stretch>
            </a:blipFill>
          </p:spPr>
          <p:txBody>
            <a:bodyPr/>
            <a:lstStyle/>
            <a:p>
              <a:endParaRPr lang="en-CA"/>
            </a:p>
          </p:txBody>
        </p:sp>
      </p:grpSp>
      <p:grpSp>
        <p:nvGrpSpPr>
          <p:cNvPr id="30" name="Group 30"/>
          <p:cNvGrpSpPr/>
          <p:nvPr/>
        </p:nvGrpSpPr>
        <p:grpSpPr>
          <a:xfrm>
            <a:off x="0" y="-1304750"/>
            <a:ext cx="18530586" cy="3086100"/>
            <a:chOff x="0" y="0"/>
            <a:chExt cx="4880484" cy="812800"/>
          </a:xfrm>
        </p:grpSpPr>
        <p:sp>
          <p:nvSpPr>
            <p:cNvPr id="31" name="Freeform 31"/>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32" name="TextBox 32"/>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638175" y="2281138"/>
            <a:ext cx="7160273" cy="6977162"/>
            <a:chOff x="0" y="0"/>
            <a:chExt cx="1885833" cy="1837606"/>
          </a:xfrm>
        </p:grpSpPr>
        <p:sp>
          <p:nvSpPr>
            <p:cNvPr id="34" name="Freeform 34"/>
            <p:cNvSpPr/>
            <p:nvPr/>
          </p:nvSpPr>
          <p:spPr>
            <a:xfrm>
              <a:off x="0" y="0"/>
              <a:ext cx="1885833" cy="1837606"/>
            </a:xfrm>
            <a:custGeom>
              <a:avLst/>
              <a:gdLst/>
              <a:ahLst/>
              <a:cxnLst/>
              <a:rect l="l" t="t" r="r" b="b"/>
              <a:pathLst>
                <a:path w="1885833" h="1837606">
                  <a:moveTo>
                    <a:pt x="0" y="0"/>
                  </a:moveTo>
                  <a:lnTo>
                    <a:pt x="1885833" y="0"/>
                  </a:lnTo>
                  <a:lnTo>
                    <a:pt x="1885833" y="1837606"/>
                  </a:lnTo>
                  <a:lnTo>
                    <a:pt x="0" y="1837606"/>
                  </a:lnTo>
                  <a:close/>
                </a:path>
              </a:pathLst>
            </a:custGeom>
            <a:solidFill>
              <a:srgbClr val="2D3E5F">
                <a:alpha val="91765"/>
              </a:srgbClr>
            </a:solidFill>
          </p:spPr>
          <p:txBody>
            <a:bodyPr/>
            <a:lstStyle/>
            <a:p>
              <a:endParaRPr lang="en-CA"/>
            </a:p>
          </p:txBody>
        </p:sp>
        <p:sp>
          <p:nvSpPr>
            <p:cNvPr id="35" name="TextBox 35"/>
            <p:cNvSpPr txBox="1"/>
            <p:nvPr/>
          </p:nvSpPr>
          <p:spPr>
            <a:xfrm>
              <a:off x="0" y="-38100"/>
              <a:ext cx="1885833" cy="1875706"/>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638175" y="2446298"/>
            <a:ext cx="6950723" cy="6249420"/>
          </a:xfrm>
          <a:prstGeom prst="rect">
            <a:avLst/>
          </a:prstGeom>
        </p:spPr>
        <p:txBody>
          <a:bodyPr lIns="0" tIns="0" rIns="0" bIns="0" rtlCol="0" anchor="t">
            <a:spAutoFit/>
          </a:bodyPr>
          <a:lstStyle/>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2026 FIFA World Cup</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Crankworx Whistler</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Shambhala Music Festival</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FVDED in the Park</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Vancouver International Film Festival</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Canadian International Dragon Boat Festival</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BC Summer Games</a:t>
            </a:r>
          </a:p>
          <a:p>
            <a:pPr marL="677227" lvl="1" indent="-338614" algn="l">
              <a:lnSpc>
                <a:spcPts val="4956"/>
              </a:lnSpc>
              <a:buFont typeface="Arial"/>
              <a:buChar char="•"/>
            </a:pPr>
            <a:r>
              <a:rPr lang="en-US" sz="3136" spc="109">
                <a:solidFill>
                  <a:srgbClr val="FDFCFC"/>
                </a:solidFill>
                <a:latin typeface="Montserrat"/>
                <a:ea typeface="Montserrat"/>
                <a:cs typeface="Montserrat"/>
                <a:sym typeface="Montserrat"/>
              </a:rPr>
              <a:t>2027 Fan Expo Vancouver</a:t>
            </a:r>
          </a:p>
        </p:txBody>
      </p:sp>
      <p:sp>
        <p:nvSpPr>
          <p:cNvPr id="37" name="TextBox 37"/>
          <p:cNvSpPr txBox="1"/>
          <p:nvPr/>
        </p:nvSpPr>
        <p:spPr>
          <a:xfrm>
            <a:off x="1028700" y="537691"/>
            <a:ext cx="16230600"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Global Stage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867263" cy="10624855"/>
          </a:xfrm>
          <a:custGeom>
            <a:avLst/>
            <a:gdLst/>
            <a:ahLst/>
            <a:cxnLst/>
            <a:rect l="l" t="t" r="r" b="b"/>
            <a:pathLst>
              <a:path w="18867263" h="10624855">
                <a:moveTo>
                  <a:pt x="0" y="0"/>
                </a:moveTo>
                <a:lnTo>
                  <a:pt x="18867263" y="0"/>
                </a:lnTo>
                <a:lnTo>
                  <a:pt x="18867263" y="10624855"/>
                </a:lnTo>
                <a:lnTo>
                  <a:pt x="0" y="10624855"/>
                </a:lnTo>
                <a:lnTo>
                  <a:pt x="0" y="0"/>
                </a:lnTo>
                <a:close/>
              </a:path>
            </a:pathLst>
          </a:custGeom>
          <a:blipFill>
            <a:blip r:embed="rId3"/>
            <a:stretch>
              <a:fillRect t="-9246" b="-9246"/>
            </a:stretch>
          </a:blipFill>
        </p:spPr>
        <p:txBody>
          <a:bodyPr/>
          <a:lstStyle/>
          <a:p>
            <a:endParaRPr lang="en-CA"/>
          </a:p>
        </p:txBody>
      </p:sp>
      <p:grpSp>
        <p:nvGrpSpPr>
          <p:cNvPr id="3" name="Group 3"/>
          <p:cNvGrpSpPr/>
          <p:nvPr/>
        </p:nvGrpSpPr>
        <p:grpSpPr>
          <a:xfrm>
            <a:off x="0" y="-15458"/>
            <a:ext cx="18288000" cy="8978108"/>
            <a:chOff x="0" y="0"/>
            <a:chExt cx="4816593" cy="2364605"/>
          </a:xfrm>
        </p:grpSpPr>
        <p:sp>
          <p:nvSpPr>
            <p:cNvPr id="4" name="Freeform 4"/>
            <p:cNvSpPr/>
            <p:nvPr/>
          </p:nvSpPr>
          <p:spPr>
            <a:xfrm>
              <a:off x="0" y="0"/>
              <a:ext cx="4816592" cy="2364605"/>
            </a:xfrm>
            <a:custGeom>
              <a:avLst/>
              <a:gdLst/>
              <a:ahLst/>
              <a:cxnLst/>
              <a:rect l="l" t="t" r="r" b="b"/>
              <a:pathLst>
                <a:path w="4816592" h="2364605">
                  <a:moveTo>
                    <a:pt x="0" y="0"/>
                  </a:moveTo>
                  <a:lnTo>
                    <a:pt x="4816592" y="0"/>
                  </a:lnTo>
                  <a:lnTo>
                    <a:pt x="4816592" y="2364605"/>
                  </a:lnTo>
                  <a:lnTo>
                    <a:pt x="0" y="2364605"/>
                  </a:lnTo>
                  <a:close/>
                </a:path>
              </a:pathLst>
            </a:custGeom>
            <a:gradFill rotWithShape="1">
              <a:gsLst>
                <a:gs pos="0">
                  <a:srgbClr val="00599F">
                    <a:alpha val="14000"/>
                  </a:srgbClr>
                </a:gs>
                <a:gs pos="100000">
                  <a:srgbClr val="FFFFFF">
                    <a:alpha val="7420"/>
                  </a:srgbClr>
                </a:gs>
              </a:gsLst>
              <a:lin ang="2700000"/>
            </a:gradFill>
          </p:spPr>
          <p:txBody>
            <a:bodyPr/>
            <a:lstStyle/>
            <a:p>
              <a:endParaRPr lang="en-CA"/>
            </a:p>
          </p:txBody>
        </p:sp>
        <p:sp>
          <p:nvSpPr>
            <p:cNvPr id="5" name="TextBox 5"/>
            <p:cNvSpPr txBox="1"/>
            <p:nvPr/>
          </p:nvSpPr>
          <p:spPr>
            <a:xfrm>
              <a:off x="0" y="-38100"/>
              <a:ext cx="4816593" cy="240270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2700000">
            <a:off x="-2124105" y="8314785"/>
            <a:ext cx="3600450" cy="4114800"/>
          </a:xfrm>
          <a:custGeom>
            <a:avLst/>
            <a:gdLst/>
            <a:ahLst/>
            <a:cxnLst/>
            <a:rect l="l" t="t" r="r" b="b"/>
            <a:pathLst>
              <a:path w="3600450" h="4114800">
                <a:moveTo>
                  <a:pt x="0" y="0"/>
                </a:moveTo>
                <a:lnTo>
                  <a:pt x="3600450" y="0"/>
                </a:lnTo>
                <a:lnTo>
                  <a:pt x="3600450" y="4114800"/>
                </a:lnTo>
                <a:lnTo>
                  <a:pt x="0" y="4114800"/>
                </a:lnTo>
                <a:lnTo>
                  <a:pt x="0" y="0"/>
                </a:lnTo>
                <a:close/>
              </a:path>
            </a:pathLst>
          </a:custGeom>
          <a:blipFill>
            <a:blip>
              <a:alphaModFix amt="5000"/>
              <a:extLst>
                <a:ext uri="{96DAC541-7B7A-43D3-8B79-37D633B846F1}">
                  <asvg:svgBlip xmlns:asvg="http://schemas.microsoft.com/office/drawing/2016/SVG/main" r:embed="rId4"/>
                </a:ext>
              </a:extLst>
            </a:blip>
            <a:stretch>
              <a:fillRect/>
            </a:stretch>
          </a:blipFill>
        </p:spPr>
        <p:txBody>
          <a:bodyPr/>
          <a:lstStyle/>
          <a:p>
            <a:endParaRPr lang="en-CA"/>
          </a:p>
        </p:txBody>
      </p:sp>
      <p:sp>
        <p:nvSpPr>
          <p:cNvPr id="7" name="Freeform 7"/>
          <p:cNvSpPr/>
          <p:nvPr/>
        </p:nvSpPr>
        <p:spPr>
          <a:xfrm>
            <a:off x="634259" y="3031831"/>
            <a:ext cx="10907254" cy="5930819"/>
          </a:xfrm>
          <a:custGeom>
            <a:avLst/>
            <a:gdLst/>
            <a:ahLst/>
            <a:cxnLst/>
            <a:rect l="l" t="t" r="r" b="b"/>
            <a:pathLst>
              <a:path w="10907254" h="5930819">
                <a:moveTo>
                  <a:pt x="0" y="0"/>
                </a:moveTo>
                <a:lnTo>
                  <a:pt x="10907254" y="0"/>
                </a:lnTo>
                <a:lnTo>
                  <a:pt x="10907254" y="5930819"/>
                </a:lnTo>
                <a:lnTo>
                  <a:pt x="0" y="5930819"/>
                </a:lnTo>
                <a:lnTo>
                  <a:pt x="0" y="0"/>
                </a:lnTo>
                <a:close/>
              </a:path>
            </a:pathLst>
          </a:custGeom>
          <a:blipFill>
            <a:blip r:embed="rId5"/>
            <a:stretch>
              <a:fillRect/>
            </a:stretch>
          </a:blipFill>
          <a:ln cap="sq">
            <a:noFill/>
            <a:prstDash val="solid"/>
            <a:miter/>
          </a:ln>
        </p:spPr>
        <p:txBody>
          <a:bodyPr/>
          <a:lstStyle/>
          <a:p>
            <a:endParaRPr lang="en-CA"/>
          </a:p>
        </p:txBody>
      </p:sp>
      <p:grpSp>
        <p:nvGrpSpPr>
          <p:cNvPr id="8" name="Group 8"/>
          <p:cNvGrpSpPr/>
          <p:nvPr/>
        </p:nvGrpSpPr>
        <p:grpSpPr>
          <a:xfrm>
            <a:off x="0" y="-1304750"/>
            <a:ext cx="18530586" cy="3086100"/>
            <a:chOff x="0" y="0"/>
            <a:chExt cx="4880484" cy="812800"/>
          </a:xfrm>
        </p:grpSpPr>
        <p:sp>
          <p:nvSpPr>
            <p:cNvPr id="9" name="Freeform 9"/>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10" name="TextBox 10"/>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2342693" y="2371441"/>
            <a:ext cx="5182450" cy="2259221"/>
            <a:chOff x="0" y="0"/>
            <a:chExt cx="1905005" cy="830462"/>
          </a:xfrm>
        </p:grpSpPr>
        <p:sp>
          <p:nvSpPr>
            <p:cNvPr id="12" name="Freeform 12"/>
            <p:cNvSpPr/>
            <p:nvPr/>
          </p:nvSpPr>
          <p:spPr>
            <a:xfrm>
              <a:off x="0" y="0"/>
              <a:ext cx="1905005" cy="830462"/>
            </a:xfrm>
            <a:custGeom>
              <a:avLst/>
              <a:gdLst/>
              <a:ahLst/>
              <a:cxnLst/>
              <a:rect l="l" t="t" r="r" b="b"/>
              <a:pathLst>
                <a:path w="1905005" h="830462">
                  <a:moveTo>
                    <a:pt x="37347" y="0"/>
                  </a:moveTo>
                  <a:lnTo>
                    <a:pt x="1867659" y="0"/>
                  </a:lnTo>
                  <a:cubicBezTo>
                    <a:pt x="1877564" y="0"/>
                    <a:pt x="1887063" y="3935"/>
                    <a:pt x="1894067" y="10939"/>
                  </a:cubicBezTo>
                  <a:cubicBezTo>
                    <a:pt x="1901071" y="17943"/>
                    <a:pt x="1905005" y="27442"/>
                    <a:pt x="1905005" y="37347"/>
                  </a:cubicBezTo>
                  <a:lnTo>
                    <a:pt x="1905005" y="793115"/>
                  </a:lnTo>
                  <a:cubicBezTo>
                    <a:pt x="1905005" y="813741"/>
                    <a:pt x="1888285" y="830462"/>
                    <a:pt x="1867659" y="830462"/>
                  </a:cubicBezTo>
                  <a:lnTo>
                    <a:pt x="37347" y="830462"/>
                  </a:lnTo>
                  <a:cubicBezTo>
                    <a:pt x="16721" y="830462"/>
                    <a:pt x="0" y="813741"/>
                    <a:pt x="0" y="793115"/>
                  </a:cubicBezTo>
                  <a:lnTo>
                    <a:pt x="0" y="37347"/>
                  </a:lnTo>
                  <a:cubicBezTo>
                    <a:pt x="0" y="16721"/>
                    <a:pt x="16721" y="0"/>
                    <a:pt x="37347" y="0"/>
                  </a:cubicBezTo>
                  <a:close/>
                </a:path>
              </a:pathLst>
            </a:custGeom>
            <a:solidFill>
              <a:srgbClr val="06889E"/>
            </a:solidFill>
          </p:spPr>
          <p:txBody>
            <a:bodyPr/>
            <a:lstStyle/>
            <a:p>
              <a:endParaRPr lang="en-CA"/>
            </a:p>
          </p:txBody>
        </p:sp>
        <p:sp>
          <p:nvSpPr>
            <p:cNvPr id="13" name="TextBox 13"/>
            <p:cNvSpPr txBox="1"/>
            <p:nvPr/>
          </p:nvSpPr>
          <p:spPr>
            <a:xfrm>
              <a:off x="0" y="-38100"/>
              <a:ext cx="1905005" cy="868562"/>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12343549" y="5128042"/>
            <a:ext cx="5181594" cy="2205298"/>
            <a:chOff x="0" y="0"/>
            <a:chExt cx="1904691" cy="810641"/>
          </a:xfrm>
        </p:grpSpPr>
        <p:sp>
          <p:nvSpPr>
            <p:cNvPr id="15" name="Freeform 15"/>
            <p:cNvSpPr/>
            <p:nvPr/>
          </p:nvSpPr>
          <p:spPr>
            <a:xfrm>
              <a:off x="0" y="0"/>
              <a:ext cx="1904691" cy="810641"/>
            </a:xfrm>
            <a:custGeom>
              <a:avLst/>
              <a:gdLst/>
              <a:ahLst/>
              <a:cxnLst/>
              <a:rect l="l" t="t" r="r" b="b"/>
              <a:pathLst>
                <a:path w="1904691" h="810641">
                  <a:moveTo>
                    <a:pt x="37353" y="0"/>
                  </a:moveTo>
                  <a:lnTo>
                    <a:pt x="1867338" y="0"/>
                  </a:lnTo>
                  <a:cubicBezTo>
                    <a:pt x="1887967" y="0"/>
                    <a:pt x="1904691" y="16724"/>
                    <a:pt x="1904691" y="37353"/>
                  </a:cubicBezTo>
                  <a:lnTo>
                    <a:pt x="1904691" y="773288"/>
                  </a:lnTo>
                  <a:cubicBezTo>
                    <a:pt x="1904691" y="793917"/>
                    <a:pt x="1887967" y="810641"/>
                    <a:pt x="1867338" y="810641"/>
                  </a:cubicBezTo>
                  <a:lnTo>
                    <a:pt x="37353" y="810641"/>
                  </a:lnTo>
                  <a:cubicBezTo>
                    <a:pt x="16724" y="810641"/>
                    <a:pt x="0" y="793917"/>
                    <a:pt x="0" y="773288"/>
                  </a:cubicBezTo>
                  <a:lnTo>
                    <a:pt x="0" y="37353"/>
                  </a:lnTo>
                  <a:cubicBezTo>
                    <a:pt x="0" y="16724"/>
                    <a:pt x="16724" y="0"/>
                    <a:pt x="37353" y="0"/>
                  </a:cubicBezTo>
                  <a:close/>
                </a:path>
              </a:pathLst>
            </a:custGeom>
            <a:solidFill>
              <a:srgbClr val="06889E"/>
            </a:solidFill>
          </p:spPr>
          <p:txBody>
            <a:bodyPr/>
            <a:lstStyle/>
            <a:p>
              <a:endParaRPr lang="en-CA"/>
            </a:p>
          </p:txBody>
        </p:sp>
        <p:sp>
          <p:nvSpPr>
            <p:cNvPr id="16" name="TextBox 16"/>
            <p:cNvSpPr txBox="1"/>
            <p:nvPr/>
          </p:nvSpPr>
          <p:spPr>
            <a:xfrm>
              <a:off x="0" y="-38100"/>
              <a:ext cx="1904691" cy="848741"/>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2343549" y="7644432"/>
            <a:ext cx="5289283" cy="2283052"/>
            <a:chOff x="0" y="0"/>
            <a:chExt cx="1944276" cy="839222"/>
          </a:xfrm>
        </p:grpSpPr>
        <p:sp>
          <p:nvSpPr>
            <p:cNvPr id="18" name="Freeform 18"/>
            <p:cNvSpPr/>
            <p:nvPr/>
          </p:nvSpPr>
          <p:spPr>
            <a:xfrm>
              <a:off x="0" y="0"/>
              <a:ext cx="1944276" cy="839222"/>
            </a:xfrm>
            <a:custGeom>
              <a:avLst/>
              <a:gdLst/>
              <a:ahLst/>
              <a:cxnLst/>
              <a:rect l="l" t="t" r="r" b="b"/>
              <a:pathLst>
                <a:path w="1944276" h="839222">
                  <a:moveTo>
                    <a:pt x="36592" y="0"/>
                  </a:moveTo>
                  <a:lnTo>
                    <a:pt x="1907684" y="0"/>
                  </a:lnTo>
                  <a:cubicBezTo>
                    <a:pt x="1927893" y="0"/>
                    <a:pt x="1944276" y="16383"/>
                    <a:pt x="1944276" y="36592"/>
                  </a:cubicBezTo>
                  <a:lnTo>
                    <a:pt x="1944276" y="802630"/>
                  </a:lnTo>
                  <a:cubicBezTo>
                    <a:pt x="1944276" y="822839"/>
                    <a:pt x="1927893" y="839222"/>
                    <a:pt x="1907684" y="839222"/>
                  </a:cubicBezTo>
                  <a:lnTo>
                    <a:pt x="36592" y="839222"/>
                  </a:lnTo>
                  <a:cubicBezTo>
                    <a:pt x="16383" y="839222"/>
                    <a:pt x="0" y="822839"/>
                    <a:pt x="0" y="802630"/>
                  </a:cubicBezTo>
                  <a:lnTo>
                    <a:pt x="0" y="36592"/>
                  </a:lnTo>
                  <a:cubicBezTo>
                    <a:pt x="0" y="16383"/>
                    <a:pt x="16383" y="0"/>
                    <a:pt x="36592" y="0"/>
                  </a:cubicBezTo>
                  <a:close/>
                </a:path>
              </a:pathLst>
            </a:custGeom>
            <a:solidFill>
              <a:srgbClr val="06889E"/>
            </a:solidFill>
          </p:spPr>
          <p:txBody>
            <a:bodyPr/>
            <a:lstStyle/>
            <a:p>
              <a:endParaRPr lang="en-CA"/>
            </a:p>
          </p:txBody>
        </p:sp>
        <p:sp>
          <p:nvSpPr>
            <p:cNvPr id="19" name="TextBox 19"/>
            <p:cNvSpPr txBox="1"/>
            <p:nvPr/>
          </p:nvSpPr>
          <p:spPr>
            <a:xfrm>
              <a:off x="0" y="-38100"/>
              <a:ext cx="1944276" cy="877322"/>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028700" y="561975"/>
            <a:ext cx="10512813"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Earn While You Learn</a:t>
            </a:r>
          </a:p>
        </p:txBody>
      </p:sp>
      <p:sp>
        <p:nvSpPr>
          <p:cNvPr id="21" name="TextBox 21"/>
          <p:cNvSpPr txBox="1"/>
          <p:nvPr/>
        </p:nvSpPr>
        <p:spPr>
          <a:xfrm>
            <a:off x="12713640" y="2659086"/>
            <a:ext cx="3468262" cy="372745"/>
          </a:xfrm>
          <a:prstGeom prst="rect">
            <a:avLst/>
          </a:prstGeom>
        </p:spPr>
        <p:txBody>
          <a:bodyPr lIns="0" tIns="0" rIns="0" bIns="0" rtlCol="0" anchor="t">
            <a:spAutoFit/>
          </a:bodyPr>
          <a:lstStyle/>
          <a:p>
            <a:pPr algn="l">
              <a:lnSpc>
                <a:spcPts val="3079"/>
              </a:lnSpc>
            </a:pPr>
            <a:r>
              <a:rPr lang="en-US" sz="2199" b="1">
                <a:solidFill>
                  <a:srgbClr val="FFFFFF"/>
                </a:solidFill>
                <a:latin typeface="Montserrat Classic Bold"/>
                <a:ea typeface="Montserrat Classic Bold"/>
                <a:cs typeface="Montserrat Classic Bold"/>
                <a:sym typeface="Montserrat Classic Bold"/>
              </a:rPr>
              <a:t>Paid Entry-Level Work</a:t>
            </a:r>
          </a:p>
        </p:txBody>
      </p:sp>
      <p:sp>
        <p:nvSpPr>
          <p:cNvPr id="22" name="TextBox 22"/>
          <p:cNvSpPr txBox="1"/>
          <p:nvPr/>
        </p:nvSpPr>
        <p:spPr>
          <a:xfrm>
            <a:off x="12713640" y="3085071"/>
            <a:ext cx="1082997" cy="662941"/>
          </a:xfrm>
          <a:prstGeom prst="rect">
            <a:avLst/>
          </a:prstGeom>
        </p:spPr>
        <p:txBody>
          <a:bodyPr lIns="0" tIns="0" rIns="0" bIns="0" rtlCol="0" anchor="t">
            <a:spAutoFit/>
          </a:bodyPr>
          <a:lstStyle/>
          <a:p>
            <a:pPr algn="l">
              <a:lnSpc>
                <a:spcPts val="5459"/>
              </a:lnSpc>
            </a:pPr>
            <a:r>
              <a:rPr lang="en-US" sz="3899" b="1">
                <a:solidFill>
                  <a:srgbClr val="FFFFFF"/>
                </a:solidFill>
                <a:latin typeface="Montserrat Classic Bold"/>
                <a:ea typeface="Montserrat Classic Bold"/>
                <a:cs typeface="Montserrat Classic Bold"/>
                <a:sym typeface="Montserrat Classic Bold"/>
              </a:rPr>
              <a:t>$28</a:t>
            </a:r>
          </a:p>
        </p:txBody>
      </p:sp>
      <p:sp>
        <p:nvSpPr>
          <p:cNvPr id="23" name="TextBox 23"/>
          <p:cNvSpPr txBox="1"/>
          <p:nvPr/>
        </p:nvSpPr>
        <p:spPr>
          <a:xfrm>
            <a:off x="12713640" y="3826751"/>
            <a:ext cx="4579065" cy="935355"/>
          </a:xfrm>
          <a:prstGeom prst="rect">
            <a:avLst/>
          </a:prstGeom>
        </p:spPr>
        <p:txBody>
          <a:bodyPr lIns="0" tIns="0" rIns="0" bIns="0" rtlCol="0" anchor="t">
            <a:spAutoFit/>
          </a:bodyPr>
          <a:lstStyle/>
          <a:p>
            <a:pPr algn="l">
              <a:lnSpc>
                <a:spcPts val="2519"/>
              </a:lnSpc>
            </a:pPr>
            <a:r>
              <a:rPr lang="en-US" sz="1799">
                <a:solidFill>
                  <a:srgbClr val="FFFFFF">
                    <a:alpha val="69804"/>
                  </a:srgbClr>
                </a:solidFill>
                <a:latin typeface="Montserrat Classic"/>
                <a:ea typeface="Montserrat Classic"/>
                <a:cs typeface="Montserrat Classic"/>
                <a:sym typeface="Montserrat Classic"/>
              </a:rPr>
              <a:t>BC’s minimum wage as of June 1, 2026 is </a:t>
            </a:r>
            <a:r>
              <a:rPr lang="en-US" sz="1799" b="1">
                <a:solidFill>
                  <a:srgbClr val="FFFFFF">
                    <a:alpha val="69804"/>
                  </a:srgbClr>
                </a:solidFill>
                <a:latin typeface="Montserrat Classic Bold"/>
                <a:ea typeface="Montserrat Classic Bold"/>
                <a:cs typeface="Montserrat Classic Bold"/>
                <a:sym typeface="Montserrat Classic Bold"/>
              </a:rPr>
              <a:t>$</a:t>
            </a:r>
            <a:r>
              <a:rPr lang="en-US" sz="1799" b="1" u="sng">
                <a:solidFill>
                  <a:srgbClr val="FFFFFF">
                    <a:alpha val="69804"/>
                  </a:srgbClr>
                </a:solidFill>
                <a:latin typeface="Montserrat Classic Bold"/>
                <a:ea typeface="Montserrat Classic Bold"/>
                <a:cs typeface="Montserrat Classic Bold"/>
                <a:sym typeface="Montserrat Classic Bold"/>
              </a:rPr>
              <a:t>18.25 per hour.</a:t>
            </a:r>
          </a:p>
          <a:p>
            <a:pPr algn="l">
              <a:lnSpc>
                <a:spcPts val="2519"/>
              </a:lnSpc>
              <a:spcBef>
                <a:spcPct val="0"/>
              </a:spcBef>
            </a:pPr>
            <a:endParaRPr lang="en-US" sz="1799" b="1" u="sng">
              <a:solidFill>
                <a:srgbClr val="FFFFFF">
                  <a:alpha val="69804"/>
                </a:srgbClr>
              </a:solidFill>
              <a:latin typeface="Montserrat Classic Bold"/>
              <a:ea typeface="Montserrat Classic Bold"/>
              <a:cs typeface="Montserrat Classic Bold"/>
              <a:sym typeface="Montserrat Classic Bold"/>
            </a:endParaRPr>
          </a:p>
        </p:txBody>
      </p:sp>
      <p:sp>
        <p:nvSpPr>
          <p:cNvPr id="24" name="TextBox 24"/>
          <p:cNvSpPr txBox="1"/>
          <p:nvPr/>
        </p:nvSpPr>
        <p:spPr>
          <a:xfrm>
            <a:off x="13796637" y="3257473"/>
            <a:ext cx="2830714" cy="339725"/>
          </a:xfrm>
          <a:prstGeom prst="rect">
            <a:avLst/>
          </a:prstGeom>
        </p:spPr>
        <p:txBody>
          <a:bodyPr lIns="0" tIns="0" rIns="0" bIns="0" rtlCol="0" anchor="t">
            <a:spAutoFit/>
          </a:bodyPr>
          <a:lstStyle/>
          <a:p>
            <a:pPr algn="l">
              <a:lnSpc>
                <a:spcPts val="2799"/>
              </a:lnSpc>
            </a:pPr>
            <a:r>
              <a:rPr lang="en-US" sz="1999">
                <a:solidFill>
                  <a:srgbClr val="FFFFFF">
                    <a:alpha val="69804"/>
                  </a:srgbClr>
                </a:solidFill>
                <a:latin typeface="Montserrat Classic"/>
                <a:ea typeface="Montserrat Classic"/>
                <a:cs typeface="Montserrat Classic"/>
                <a:sym typeface="Montserrat Classic"/>
              </a:rPr>
              <a:t>/hr Industry Average</a:t>
            </a:r>
          </a:p>
        </p:txBody>
      </p:sp>
      <p:sp>
        <p:nvSpPr>
          <p:cNvPr id="25" name="TextBox 25"/>
          <p:cNvSpPr txBox="1"/>
          <p:nvPr/>
        </p:nvSpPr>
        <p:spPr>
          <a:xfrm>
            <a:off x="12713640" y="5498072"/>
            <a:ext cx="4066462" cy="372745"/>
          </a:xfrm>
          <a:prstGeom prst="rect">
            <a:avLst/>
          </a:prstGeom>
        </p:spPr>
        <p:txBody>
          <a:bodyPr lIns="0" tIns="0" rIns="0" bIns="0" rtlCol="0" anchor="t">
            <a:spAutoFit/>
          </a:bodyPr>
          <a:lstStyle/>
          <a:p>
            <a:pPr algn="l">
              <a:lnSpc>
                <a:spcPts val="3079"/>
              </a:lnSpc>
            </a:pPr>
            <a:r>
              <a:rPr lang="en-US" sz="2199" b="1">
                <a:solidFill>
                  <a:srgbClr val="FFFFFF"/>
                </a:solidFill>
                <a:latin typeface="Montserrat Classic Bold"/>
                <a:ea typeface="Montserrat Classic Bold"/>
                <a:cs typeface="Montserrat Classic Bold"/>
                <a:sym typeface="Montserrat Classic Bold"/>
              </a:rPr>
              <a:t>Youth Tourism Workforce</a:t>
            </a:r>
          </a:p>
        </p:txBody>
      </p:sp>
      <p:sp>
        <p:nvSpPr>
          <p:cNvPr id="26" name="TextBox 26"/>
          <p:cNvSpPr txBox="1"/>
          <p:nvPr/>
        </p:nvSpPr>
        <p:spPr>
          <a:xfrm>
            <a:off x="12763373" y="5839346"/>
            <a:ext cx="1109720" cy="662940"/>
          </a:xfrm>
          <a:prstGeom prst="rect">
            <a:avLst/>
          </a:prstGeom>
        </p:spPr>
        <p:txBody>
          <a:bodyPr lIns="0" tIns="0" rIns="0" bIns="0" rtlCol="0" anchor="t">
            <a:spAutoFit/>
          </a:bodyPr>
          <a:lstStyle/>
          <a:p>
            <a:pPr algn="l">
              <a:lnSpc>
                <a:spcPts val="5459"/>
              </a:lnSpc>
            </a:pPr>
            <a:r>
              <a:rPr lang="en-US" sz="3900" b="1">
                <a:solidFill>
                  <a:srgbClr val="FFFFFF"/>
                </a:solidFill>
                <a:latin typeface="Montserrat Classic Bold"/>
                <a:ea typeface="Montserrat Classic Bold"/>
                <a:cs typeface="Montserrat Classic Bold"/>
                <a:sym typeface="Montserrat Classic Bold"/>
              </a:rPr>
              <a:t>27%</a:t>
            </a:r>
          </a:p>
        </p:txBody>
      </p:sp>
      <p:sp>
        <p:nvSpPr>
          <p:cNvPr id="27" name="TextBox 27"/>
          <p:cNvSpPr txBox="1"/>
          <p:nvPr/>
        </p:nvSpPr>
        <p:spPr>
          <a:xfrm>
            <a:off x="12713640" y="6581026"/>
            <a:ext cx="4680908" cy="621030"/>
          </a:xfrm>
          <a:prstGeom prst="rect">
            <a:avLst/>
          </a:prstGeom>
        </p:spPr>
        <p:txBody>
          <a:bodyPr lIns="0" tIns="0" rIns="0" bIns="0" rtlCol="0" anchor="t">
            <a:spAutoFit/>
          </a:bodyPr>
          <a:lstStyle/>
          <a:p>
            <a:pPr algn="l">
              <a:lnSpc>
                <a:spcPts val="2519"/>
              </a:lnSpc>
              <a:spcBef>
                <a:spcPct val="0"/>
              </a:spcBef>
            </a:pPr>
            <a:r>
              <a:rPr lang="en-US" sz="1799">
                <a:solidFill>
                  <a:srgbClr val="FFFFFF">
                    <a:alpha val="69804"/>
                  </a:srgbClr>
                </a:solidFill>
                <a:latin typeface="Montserrat Classic"/>
                <a:ea typeface="Montserrat Classic"/>
                <a:cs typeface="Montserrat Classic"/>
                <a:sym typeface="Montserrat Classic"/>
              </a:rPr>
              <a:t>More than </a:t>
            </a:r>
            <a:r>
              <a:rPr lang="en-US" sz="1799" b="1">
                <a:solidFill>
                  <a:srgbClr val="FFFFFF">
                    <a:alpha val="69804"/>
                  </a:srgbClr>
                </a:solidFill>
                <a:latin typeface="Montserrat Classic Bold"/>
                <a:ea typeface="Montserrat Classic Bold"/>
                <a:cs typeface="Montserrat Classic Bold"/>
                <a:sym typeface="Montserrat Classic Bold"/>
              </a:rPr>
              <a:t>double</a:t>
            </a:r>
            <a:r>
              <a:rPr lang="en-US" sz="1799">
                <a:solidFill>
                  <a:srgbClr val="FFFFFF">
                    <a:alpha val="69804"/>
                  </a:srgbClr>
                </a:solidFill>
                <a:latin typeface="Montserrat Classic"/>
                <a:ea typeface="Montserrat Classic"/>
                <a:cs typeface="Montserrat Classic"/>
                <a:sym typeface="Montserrat Classic"/>
              </a:rPr>
              <a:t> the Canadian industry standard for youth workers.</a:t>
            </a:r>
          </a:p>
        </p:txBody>
      </p:sp>
      <p:sp>
        <p:nvSpPr>
          <p:cNvPr id="28" name="TextBox 28"/>
          <p:cNvSpPr txBox="1"/>
          <p:nvPr/>
        </p:nvSpPr>
        <p:spPr>
          <a:xfrm>
            <a:off x="13973411" y="6032253"/>
            <a:ext cx="3627986" cy="349250"/>
          </a:xfrm>
          <a:prstGeom prst="rect">
            <a:avLst/>
          </a:prstGeom>
        </p:spPr>
        <p:txBody>
          <a:bodyPr lIns="0" tIns="0" rIns="0" bIns="0" rtlCol="0" anchor="t">
            <a:spAutoFit/>
          </a:bodyPr>
          <a:lstStyle/>
          <a:p>
            <a:pPr algn="l">
              <a:lnSpc>
                <a:spcPts val="2800"/>
              </a:lnSpc>
            </a:pPr>
            <a:r>
              <a:rPr lang="en-US" sz="2000">
                <a:solidFill>
                  <a:srgbClr val="FFFFFF">
                    <a:alpha val="69804"/>
                  </a:srgbClr>
                </a:solidFill>
                <a:latin typeface="Montserrat Classic"/>
                <a:ea typeface="Montserrat Classic"/>
                <a:cs typeface="Montserrat Classic"/>
                <a:sym typeface="Montserrat Classic"/>
              </a:rPr>
              <a:t>of workers are aged 15-24</a:t>
            </a:r>
          </a:p>
        </p:txBody>
      </p:sp>
      <p:sp>
        <p:nvSpPr>
          <p:cNvPr id="29" name="TextBox 29"/>
          <p:cNvSpPr txBox="1"/>
          <p:nvPr/>
        </p:nvSpPr>
        <p:spPr>
          <a:xfrm>
            <a:off x="12755881" y="8016029"/>
            <a:ext cx="3871470" cy="372745"/>
          </a:xfrm>
          <a:prstGeom prst="rect">
            <a:avLst/>
          </a:prstGeom>
        </p:spPr>
        <p:txBody>
          <a:bodyPr lIns="0" tIns="0" rIns="0" bIns="0" rtlCol="0" anchor="t">
            <a:spAutoFit/>
          </a:bodyPr>
          <a:lstStyle/>
          <a:p>
            <a:pPr algn="l">
              <a:lnSpc>
                <a:spcPts val="3079"/>
              </a:lnSpc>
            </a:pPr>
            <a:r>
              <a:rPr lang="en-US" sz="2199" b="1">
                <a:solidFill>
                  <a:srgbClr val="FFFFFF"/>
                </a:solidFill>
                <a:latin typeface="Montserrat Classic Bold"/>
                <a:ea typeface="Montserrat Classic Bold"/>
                <a:cs typeface="Montserrat Classic Bold"/>
                <a:sym typeface="Montserrat Classic Bold"/>
              </a:rPr>
              <a:t>Student-Compatible Hours</a:t>
            </a:r>
          </a:p>
        </p:txBody>
      </p:sp>
      <p:sp>
        <p:nvSpPr>
          <p:cNvPr id="30" name="TextBox 30"/>
          <p:cNvSpPr txBox="1"/>
          <p:nvPr/>
        </p:nvSpPr>
        <p:spPr>
          <a:xfrm>
            <a:off x="12763373" y="8426875"/>
            <a:ext cx="1109720" cy="662940"/>
          </a:xfrm>
          <a:prstGeom prst="rect">
            <a:avLst/>
          </a:prstGeom>
        </p:spPr>
        <p:txBody>
          <a:bodyPr lIns="0" tIns="0" rIns="0" bIns="0" rtlCol="0" anchor="t">
            <a:spAutoFit/>
          </a:bodyPr>
          <a:lstStyle/>
          <a:p>
            <a:pPr algn="l">
              <a:lnSpc>
                <a:spcPts val="5459"/>
              </a:lnSpc>
            </a:pPr>
            <a:r>
              <a:rPr lang="en-US" sz="3900" b="1">
                <a:solidFill>
                  <a:srgbClr val="FFFFFF"/>
                </a:solidFill>
                <a:latin typeface="Montserrat Classic Bold"/>
                <a:ea typeface="Montserrat Classic Bold"/>
                <a:cs typeface="Montserrat Classic Bold"/>
                <a:sym typeface="Montserrat Classic Bold"/>
              </a:rPr>
              <a:t>71%</a:t>
            </a:r>
          </a:p>
        </p:txBody>
      </p:sp>
      <p:sp>
        <p:nvSpPr>
          <p:cNvPr id="31" name="TextBox 31"/>
          <p:cNvSpPr txBox="1"/>
          <p:nvPr/>
        </p:nvSpPr>
        <p:spPr>
          <a:xfrm>
            <a:off x="13873093" y="8599277"/>
            <a:ext cx="3573380" cy="339725"/>
          </a:xfrm>
          <a:prstGeom prst="rect">
            <a:avLst/>
          </a:prstGeom>
        </p:spPr>
        <p:txBody>
          <a:bodyPr lIns="0" tIns="0" rIns="0" bIns="0" rtlCol="0" anchor="t">
            <a:spAutoFit/>
          </a:bodyPr>
          <a:lstStyle/>
          <a:p>
            <a:pPr algn="l">
              <a:lnSpc>
                <a:spcPts val="2799"/>
              </a:lnSpc>
            </a:pPr>
            <a:r>
              <a:rPr lang="en-US" sz="1999">
                <a:solidFill>
                  <a:srgbClr val="FFFFFF">
                    <a:alpha val="69804"/>
                  </a:srgbClr>
                </a:solidFill>
                <a:latin typeface="Montserrat Classic"/>
                <a:ea typeface="Montserrat Classic"/>
                <a:cs typeface="Montserrat Classic"/>
                <a:sym typeface="Montserrat Classic"/>
              </a:rPr>
              <a:t>of youth roles are part-time</a:t>
            </a:r>
          </a:p>
        </p:txBody>
      </p:sp>
      <p:sp>
        <p:nvSpPr>
          <p:cNvPr id="32" name="TextBox 32"/>
          <p:cNvSpPr txBox="1"/>
          <p:nvPr/>
        </p:nvSpPr>
        <p:spPr>
          <a:xfrm>
            <a:off x="12856173" y="9168554"/>
            <a:ext cx="4538375" cy="621030"/>
          </a:xfrm>
          <a:prstGeom prst="rect">
            <a:avLst/>
          </a:prstGeom>
        </p:spPr>
        <p:txBody>
          <a:bodyPr lIns="0" tIns="0" rIns="0" bIns="0" rtlCol="0" anchor="t">
            <a:spAutoFit/>
          </a:bodyPr>
          <a:lstStyle/>
          <a:p>
            <a:pPr algn="l">
              <a:lnSpc>
                <a:spcPts val="2519"/>
              </a:lnSpc>
              <a:spcBef>
                <a:spcPct val="0"/>
              </a:spcBef>
            </a:pPr>
            <a:r>
              <a:rPr lang="en-US" sz="1799">
                <a:solidFill>
                  <a:srgbClr val="FFFFFF">
                    <a:alpha val="69804"/>
                  </a:srgbClr>
                </a:solidFill>
                <a:latin typeface="Montserrat Classic"/>
                <a:ea typeface="Montserrat Classic"/>
                <a:cs typeface="Montserrat Classic"/>
                <a:sym typeface="Montserrat Classic"/>
              </a:rPr>
              <a:t>Build your career around you, not the other way around.</a:t>
            </a:r>
          </a:p>
        </p:txBody>
      </p:sp>
      <p:sp>
        <p:nvSpPr>
          <p:cNvPr id="33" name="TextBox 33"/>
          <p:cNvSpPr txBox="1"/>
          <p:nvPr/>
        </p:nvSpPr>
        <p:spPr>
          <a:xfrm>
            <a:off x="133072" y="9826492"/>
            <a:ext cx="3627986" cy="306705"/>
          </a:xfrm>
          <a:prstGeom prst="rect">
            <a:avLst/>
          </a:prstGeom>
        </p:spPr>
        <p:txBody>
          <a:bodyPr lIns="0" tIns="0" rIns="0" bIns="0" rtlCol="0" anchor="t">
            <a:spAutoFit/>
          </a:bodyPr>
          <a:lstStyle/>
          <a:p>
            <a:pPr algn="l">
              <a:lnSpc>
                <a:spcPts val="2520"/>
              </a:lnSpc>
            </a:pPr>
            <a:r>
              <a:rPr lang="en-US" sz="1800">
                <a:solidFill>
                  <a:srgbClr val="FFFFFF">
                    <a:alpha val="69804"/>
                  </a:srgbClr>
                </a:solidFill>
                <a:latin typeface="Montserrat Classic"/>
                <a:ea typeface="Montserrat Classic"/>
                <a:cs typeface="Montserrat Classic"/>
                <a:sym typeface="Montserrat Classic"/>
              </a:rPr>
              <a:t>TourismHR.ca | go2HR.ca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58962"/>
            <a:ext cx="18288000" cy="12207240"/>
          </a:xfrm>
          <a:custGeom>
            <a:avLst/>
            <a:gdLst/>
            <a:ahLst/>
            <a:cxnLst/>
            <a:rect l="l" t="t" r="r" b="b"/>
            <a:pathLst>
              <a:path w="18288000" h="12207240">
                <a:moveTo>
                  <a:pt x="0" y="0"/>
                </a:moveTo>
                <a:lnTo>
                  <a:pt x="18288000" y="0"/>
                </a:lnTo>
                <a:lnTo>
                  <a:pt x="18288000" y="12207240"/>
                </a:lnTo>
                <a:lnTo>
                  <a:pt x="0" y="12207240"/>
                </a:lnTo>
                <a:lnTo>
                  <a:pt x="0" y="0"/>
                </a:lnTo>
                <a:close/>
              </a:path>
            </a:pathLst>
          </a:custGeom>
          <a:blipFill>
            <a:blip r:embed="rId3"/>
            <a:stretch>
              <a:fillRect/>
            </a:stretch>
          </a:blipFill>
        </p:spPr>
        <p:txBody>
          <a:bodyPr/>
          <a:lstStyle/>
          <a:p>
            <a:endParaRPr lang="en-CA"/>
          </a:p>
        </p:txBody>
      </p:sp>
      <p:grpSp>
        <p:nvGrpSpPr>
          <p:cNvPr id="3" name="Group 3"/>
          <p:cNvGrpSpPr/>
          <p:nvPr/>
        </p:nvGrpSpPr>
        <p:grpSpPr>
          <a:xfrm>
            <a:off x="0" y="1781350"/>
            <a:ext cx="18288000" cy="8505650"/>
            <a:chOff x="0" y="0"/>
            <a:chExt cx="4816593" cy="2240171"/>
          </a:xfrm>
        </p:grpSpPr>
        <p:sp>
          <p:nvSpPr>
            <p:cNvPr id="4" name="Freeform 4"/>
            <p:cNvSpPr/>
            <p:nvPr/>
          </p:nvSpPr>
          <p:spPr>
            <a:xfrm>
              <a:off x="0" y="0"/>
              <a:ext cx="4816592" cy="2240171"/>
            </a:xfrm>
            <a:custGeom>
              <a:avLst/>
              <a:gdLst/>
              <a:ahLst/>
              <a:cxnLst/>
              <a:rect l="l" t="t" r="r" b="b"/>
              <a:pathLst>
                <a:path w="4816592" h="2240171">
                  <a:moveTo>
                    <a:pt x="0" y="0"/>
                  </a:moveTo>
                  <a:lnTo>
                    <a:pt x="4816592" y="0"/>
                  </a:lnTo>
                  <a:lnTo>
                    <a:pt x="4816592" y="2240171"/>
                  </a:lnTo>
                  <a:lnTo>
                    <a:pt x="0" y="2240171"/>
                  </a:lnTo>
                  <a:close/>
                </a:path>
              </a:pathLst>
            </a:custGeom>
            <a:solidFill>
              <a:srgbClr val="93B5C9">
                <a:alpha val="61961"/>
              </a:srgbClr>
            </a:solidFill>
          </p:spPr>
          <p:txBody>
            <a:bodyPr/>
            <a:lstStyle/>
            <a:p>
              <a:endParaRPr lang="en-CA"/>
            </a:p>
          </p:txBody>
        </p:sp>
        <p:sp>
          <p:nvSpPr>
            <p:cNvPr id="5" name="TextBox 5"/>
            <p:cNvSpPr txBox="1"/>
            <p:nvPr/>
          </p:nvSpPr>
          <p:spPr>
            <a:xfrm>
              <a:off x="0" y="-38100"/>
              <a:ext cx="4816593" cy="2278271"/>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5973063" y="3804976"/>
            <a:ext cx="3751233" cy="881216"/>
          </a:xfrm>
          <a:custGeom>
            <a:avLst/>
            <a:gdLst/>
            <a:ahLst/>
            <a:cxnLst/>
            <a:rect l="l" t="t" r="r" b="b"/>
            <a:pathLst>
              <a:path w="3751233" h="881216">
                <a:moveTo>
                  <a:pt x="0" y="0"/>
                </a:moveTo>
                <a:lnTo>
                  <a:pt x="3751233" y="0"/>
                </a:lnTo>
                <a:lnTo>
                  <a:pt x="3751233" y="881217"/>
                </a:lnTo>
                <a:lnTo>
                  <a:pt x="0" y="881217"/>
                </a:lnTo>
                <a:lnTo>
                  <a:pt x="0" y="0"/>
                </a:lnTo>
                <a:close/>
              </a:path>
            </a:pathLst>
          </a:custGeom>
          <a:blipFill>
            <a:blip r:embed="rId4"/>
            <a:stretch>
              <a:fillRect/>
            </a:stretch>
          </a:blipFill>
        </p:spPr>
        <p:txBody>
          <a:bodyPr/>
          <a:lstStyle/>
          <a:p>
            <a:endParaRPr lang="en-CA"/>
          </a:p>
        </p:txBody>
      </p:sp>
      <p:sp>
        <p:nvSpPr>
          <p:cNvPr id="7" name="Freeform 7"/>
          <p:cNvSpPr/>
          <p:nvPr/>
        </p:nvSpPr>
        <p:spPr>
          <a:xfrm>
            <a:off x="1710881" y="2927345"/>
            <a:ext cx="3344250" cy="1070160"/>
          </a:xfrm>
          <a:custGeom>
            <a:avLst/>
            <a:gdLst/>
            <a:ahLst/>
            <a:cxnLst/>
            <a:rect l="l" t="t" r="r" b="b"/>
            <a:pathLst>
              <a:path w="3344250" h="1070160">
                <a:moveTo>
                  <a:pt x="0" y="0"/>
                </a:moveTo>
                <a:lnTo>
                  <a:pt x="3344250" y="0"/>
                </a:lnTo>
                <a:lnTo>
                  <a:pt x="3344250" y="1070160"/>
                </a:lnTo>
                <a:lnTo>
                  <a:pt x="0" y="1070160"/>
                </a:lnTo>
                <a:lnTo>
                  <a:pt x="0" y="0"/>
                </a:lnTo>
                <a:close/>
              </a:path>
            </a:pathLst>
          </a:custGeom>
          <a:blipFill>
            <a:blip r:embed="rId5"/>
            <a:stretch>
              <a:fillRect/>
            </a:stretch>
          </a:blipFill>
        </p:spPr>
        <p:txBody>
          <a:bodyPr/>
          <a:lstStyle/>
          <a:p>
            <a:endParaRPr lang="en-CA"/>
          </a:p>
        </p:txBody>
      </p:sp>
      <p:sp>
        <p:nvSpPr>
          <p:cNvPr id="8" name="Freeform 8"/>
          <p:cNvSpPr/>
          <p:nvPr/>
        </p:nvSpPr>
        <p:spPr>
          <a:xfrm>
            <a:off x="10723223" y="4410650"/>
            <a:ext cx="4155362" cy="1127352"/>
          </a:xfrm>
          <a:custGeom>
            <a:avLst/>
            <a:gdLst/>
            <a:ahLst/>
            <a:cxnLst/>
            <a:rect l="l" t="t" r="r" b="b"/>
            <a:pathLst>
              <a:path w="4155362" h="1127352">
                <a:moveTo>
                  <a:pt x="0" y="0"/>
                </a:moveTo>
                <a:lnTo>
                  <a:pt x="4155362" y="0"/>
                </a:lnTo>
                <a:lnTo>
                  <a:pt x="4155362" y="1127352"/>
                </a:lnTo>
                <a:lnTo>
                  <a:pt x="0" y="1127352"/>
                </a:lnTo>
                <a:lnTo>
                  <a:pt x="0" y="0"/>
                </a:lnTo>
                <a:close/>
              </a:path>
            </a:pathLst>
          </a:custGeom>
          <a:blipFill>
            <a:blip r:embed="rId6"/>
            <a:stretch>
              <a:fillRect t="-221" b="-221"/>
            </a:stretch>
          </a:blipFill>
        </p:spPr>
        <p:txBody>
          <a:bodyPr/>
          <a:lstStyle/>
          <a:p>
            <a:endParaRPr lang="en-CA"/>
          </a:p>
        </p:txBody>
      </p:sp>
      <p:sp>
        <p:nvSpPr>
          <p:cNvPr id="9" name="Freeform 9"/>
          <p:cNvSpPr/>
          <p:nvPr/>
        </p:nvSpPr>
        <p:spPr>
          <a:xfrm>
            <a:off x="13276303" y="2481271"/>
            <a:ext cx="3982997" cy="1205479"/>
          </a:xfrm>
          <a:custGeom>
            <a:avLst/>
            <a:gdLst/>
            <a:ahLst/>
            <a:cxnLst/>
            <a:rect l="l" t="t" r="r" b="b"/>
            <a:pathLst>
              <a:path w="3982997" h="1205479">
                <a:moveTo>
                  <a:pt x="0" y="0"/>
                </a:moveTo>
                <a:lnTo>
                  <a:pt x="3982997" y="0"/>
                </a:lnTo>
                <a:lnTo>
                  <a:pt x="3982997" y="1205479"/>
                </a:lnTo>
                <a:lnTo>
                  <a:pt x="0" y="1205479"/>
                </a:lnTo>
                <a:lnTo>
                  <a:pt x="0" y="0"/>
                </a:lnTo>
                <a:close/>
              </a:path>
            </a:pathLst>
          </a:custGeom>
          <a:blipFill>
            <a:blip r:embed="rId7"/>
            <a:stretch>
              <a:fillRect t="-4784" b="-4784"/>
            </a:stretch>
          </a:blipFill>
        </p:spPr>
        <p:txBody>
          <a:bodyPr/>
          <a:lstStyle/>
          <a:p>
            <a:endParaRPr lang="en-CA"/>
          </a:p>
        </p:txBody>
      </p:sp>
      <p:sp>
        <p:nvSpPr>
          <p:cNvPr id="10" name="Freeform 10"/>
          <p:cNvSpPr/>
          <p:nvPr/>
        </p:nvSpPr>
        <p:spPr>
          <a:xfrm>
            <a:off x="1012371" y="8148039"/>
            <a:ext cx="4741270" cy="899198"/>
          </a:xfrm>
          <a:custGeom>
            <a:avLst/>
            <a:gdLst/>
            <a:ahLst/>
            <a:cxnLst/>
            <a:rect l="l" t="t" r="r" b="b"/>
            <a:pathLst>
              <a:path w="4741270" h="899198">
                <a:moveTo>
                  <a:pt x="0" y="0"/>
                </a:moveTo>
                <a:lnTo>
                  <a:pt x="4741270" y="0"/>
                </a:lnTo>
                <a:lnTo>
                  <a:pt x="4741270" y="899198"/>
                </a:lnTo>
                <a:lnTo>
                  <a:pt x="0" y="899198"/>
                </a:lnTo>
                <a:lnTo>
                  <a:pt x="0" y="0"/>
                </a:lnTo>
                <a:close/>
              </a:path>
            </a:pathLst>
          </a:custGeom>
          <a:blipFill>
            <a:blip r:embed="rId8"/>
            <a:stretch>
              <a:fillRect t="-7551" b="-7551"/>
            </a:stretch>
          </a:blipFill>
        </p:spPr>
        <p:txBody>
          <a:bodyPr/>
          <a:lstStyle/>
          <a:p>
            <a:endParaRPr lang="en-CA"/>
          </a:p>
        </p:txBody>
      </p:sp>
      <p:sp>
        <p:nvSpPr>
          <p:cNvPr id="11" name="Freeform 11"/>
          <p:cNvSpPr/>
          <p:nvPr/>
        </p:nvSpPr>
        <p:spPr>
          <a:xfrm>
            <a:off x="6146662" y="6648116"/>
            <a:ext cx="3702418" cy="717298"/>
          </a:xfrm>
          <a:custGeom>
            <a:avLst/>
            <a:gdLst/>
            <a:ahLst/>
            <a:cxnLst/>
            <a:rect l="l" t="t" r="r" b="b"/>
            <a:pathLst>
              <a:path w="3702418" h="717298">
                <a:moveTo>
                  <a:pt x="0" y="0"/>
                </a:moveTo>
                <a:lnTo>
                  <a:pt x="3702418" y="0"/>
                </a:lnTo>
                <a:lnTo>
                  <a:pt x="3702418" y="717298"/>
                </a:lnTo>
                <a:lnTo>
                  <a:pt x="0" y="717298"/>
                </a:lnTo>
                <a:lnTo>
                  <a:pt x="0" y="0"/>
                </a:lnTo>
                <a:close/>
              </a:path>
            </a:pathLst>
          </a:custGeom>
          <a:blipFill>
            <a:blip r:embed="rId9"/>
            <a:stretch>
              <a:fillRect/>
            </a:stretch>
          </a:blipFill>
        </p:spPr>
        <p:txBody>
          <a:bodyPr/>
          <a:lstStyle/>
          <a:p>
            <a:endParaRPr lang="en-CA"/>
          </a:p>
        </p:txBody>
      </p:sp>
      <p:sp>
        <p:nvSpPr>
          <p:cNvPr id="12" name="Freeform 12"/>
          <p:cNvSpPr/>
          <p:nvPr/>
        </p:nvSpPr>
        <p:spPr>
          <a:xfrm>
            <a:off x="10425063" y="7818289"/>
            <a:ext cx="3454595" cy="1036378"/>
          </a:xfrm>
          <a:custGeom>
            <a:avLst/>
            <a:gdLst/>
            <a:ahLst/>
            <a:cxnLst/>
            <a:rect l="l" t="t" r="r" b="b"/>
            <a:pathLst>
              <a:path w="3454595" h="1036378">
                <a:moveTo>
                  <a:pt x="0" y="0"/>
                </a:moveTo>
                <a:lnTo>
                  <a:pt x="3454595" y="0"/>
                </a:lnTo>
                <a:lnTo>
                  <a:pt x="3454595" y="1036378"/>
                </a:lnTo>
                <a:lnTo>
                  <a:pt x="0" y="1036378"/>
                </a:lnTo>
                <a:lnTo>
                  <a:pt x="0" y="0"/>
                </a:lnTo>
                <a:close/>
              </a:path>
            </a:pathLst>
          </a:custGeom>
          <a:blipFill>
            <a:blip r:embed="rId10"/>
            <a:stretch>
              <a:fillRect/>
            </a:stretch>
          </a:blipFill>
        </p:spPr>
        <p:txBody>
          <a:bodyPr/>
          <a:lstStyle/>
          <a:p>
            <a:endParaRPr lang="en-CA"/>
          </a:p>
        </p:txBody>
      </p:sp>
      <p:sp>
        <p:nvSpPr>
          <p:cNvPr id="13" name="Freeform 13"/>
          <p:cNvSpPr/>
          <p:nvPr/>
        </p:nvSpPr>
        <p:spPr>
          <a:xfrm>
            <a:off x="14237126" y="6262582"/>
            <a:ext cx="3477611" cy="1169286"/>
          </a:xfrm>
          <a:custGeom>
            <a:avLst/>
            <a:gdLst/>
            <a:ahLst/>
            <a:cxnLst/>
            <a:rect l="l" t="t" r="r" b="b"/>
            <a:pathLst>
              <a:path w="3477611" h="1169286">
                <a:moveTo>
                  <a:pt x="0" y="0"/>
                </a:moveTo>
                <a:lnTo>
                  <a:pt x="3477610" y="0"/>
                </a:lnTo>
                <a:lnTo>
                  <a:pt x="3477610" y="1169286"/>
                </a:lnTo>
                <a:lnTo>
                  <a:pt x="0" y="1169286"/>
                </a:lnTo>
                <a:lnTo>
                  <a:pt x="0" y="0"/>
                </a:lnTo>
                <a:close/>
              </a:path>
            </a:pathLst>
          </a:custGeom>
          <a:blipFill>
            <a:blip r:embed="rId11"/>
            <a:stretch>
              <a:fillRect t="-125" b="-125"/>
            </a:stretch>
          </a:blipFill>
        </p:spPr>
        <p:txBody>
          <a:bodyPr/>
          <a:lstStyle/>
          <a:p>
            <a:endParaRPr lang="en-CA"/>
          </a:p>
        </p:txBody>
      </p:sp>
      <p:grpSp>
        <p:nvGrpSpPr>
          <p:cNvPr id="14" name="Group 14"/>
          <p:cNvGrpSpPr/>
          <p:nvPr/>
        </p:nvGrpSpPr>
        <p:grpSpPr>
          <a:xfrm>
            <a:off x="0" y="-1304750"/>
            <a:ext cx="18530586" cy="3086100"/>
            <a:chOff x="0" y="0"/>
            <a:chExt cx="4880484" cy="812800"/>
          </a:xfrm>
        </p:grpSpPr>
        <p:sp>
          <p:nvSpPr>
            <p:cNvPr id="15" name="Freeform 15"/>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16" name="TextBox 16"/>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1028700" y="5143500"/>
            <a:ext cx="4758350" cy="789004"/>
          </a:xfrm>
          <a:custGeom>
            <a:avLst/>
            <a:gdLst/>
            <a:ahLst/>
            <a:cxnLst/>
            <a:rect l="l" t="t" r="r" b="b"/>
            <a:pathLst>
              <a:path w="4758350" h="789004">
                <a:moveTo>
                  <a:pt x="0" y="0"/>
                </a:moveTo>
                <a:lnTo>
                  <a:pt x="4758350" y="0"/>
                </a:lnTo>
                <a:lnTo>
                  <a:pt x="4758350" y="789004"/>
                </a:lnTo>
                <a:lnTo>
                  <a:pt x="0" y="789004"/>
                </a:lnTo>
                <a:lnTo>
                  <a:pt x="0" y="0"/>
                </a:lnTo>
                <a:close/>
              </a:path>
            </a:pathLst>
          </a:custGeom>
          <a:blipFill>
            <a:blip r:embed="rId12"/>
            <a:stretch>
              <a:fillRect l="-4260" t="-9709" b="-9709"/>
            </a:stretch>
          </a:blipFill>
        </p:spPr>
        <p:txBody>
          <a:bodyPr/>
          <a:lstStyle/>
          <a:p>
            <a:endParaRPr lang="en-CA"/>
          </a:p>
        </p:txBody>
      </p:sp>
      <p:sp>
        <p:nvSpPr>
          <p:cNvPr id="18" name="TextBox 18"/>
          <p:cNvSpPr txBox="1"/>
          <p:nvPr/>
        </p:nvSpPr>
        <p:spPr>
          <a:xfrm>
            <a:off x="1028700" y="537691"/>
            <a:ext cx="9240594"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Education Pathways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31279" y="1781350"/>
            <a:ext cx="22027291" cy="8505650"/>
          </a:xfrm>
          <a:custGeom>
            <a:avLst/>
            <a:gdLst/>
            <a:ahLst/>
            <a:cxnLst/>
            <a:rect l="l" t="t" r="r" b="b"/>
            <a:pathLst>
              <a:path w="22027291" h="8505650">
                <a:moveTo>
                  <a:pt x="0" y="0"/>
                </a:moveTo>
                <a:lnTo>
                  <a:pt x="22027290" y="0"/>
                </a:lnTo>
                <a:lnTo>
                  <a:pt x="22027290" y="8505650"/>
                </a:lnTo>
                <a:lnTo>
                  <a:pt x="0" y="8505650"/>
                </a:lnTo>
                <a:lnTo>
                  <a:pt x="0" y="0"/>
                </a:lnTo>
                <a:close/>
              </a:path>
            </a:pathLst>
          </a:custGeom>
          <a:blipFill>
            <a:blip r:embed="rId3"/>
            <a:stretch>
              <a:fillRect l="-5559" r="-5559"/>
            </a:stretch>
          </a:blipFill>
        </p:spPr>
        <p:txBody>
          <a:bodyPr/>
          <a:lstStyle/>
          <a:p>
            <a:endParaRPr lang="en-CA"/>
          </a:p>
        </p:txBody>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0000"/>
                  </a:srgbClr>
                </a:gs>
                <a:gs pos="100000">
                  <a:srgbClr val="FFFFFF">
                    <a:alpha val="31800"/>
                  </a:srgbClr>
                </a:gs>
              </a:gsLst>
              <a:lin ang="2700000"/>
            </a:gradFill>
          </p:spPr>
          <p:txBody>
            <a:bodyPr/>
            <a:lstStyle/>
            <a:p>
              <a:endParaRPr lang="en-CA"/>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429335" y="3361293"/>
            <a:ext cx="4625157" cy="2309224"/>
            <a:chOff x="0" y="0"/>
            <a:chExt cx="1693306" cy="845425"/>
          </a:xfrm>
        </p:grpSpPr>
        <p:sp>
          <p:nvSpPr>
            <p:cNvPr id="7" name="Freeform 7"/>
            <p:cNvSpPr/>
            <p:nvPr/>
          </p:nvSpPr>
          <p:spPr>
            <a:xfrm>
              <a:off x="0" y="0"/>
              <a:ext cx="1693306" cy="845425"/>
            </a:xfrm>
            <a:custGeom>
              <a:avLst/>
              <a:gdLst/>
              <a:ahLst/>
              <a:cxnLst/>
              <a:rect l="l" t="t" r="r" b="b"/>
              <a:pathLst>
                <a:path w="1693306" h="845425">
                  <a:moveTo>
                    <a:pt x="41847" y="0"/>
                  </a:moveTo>
                  <a:lnTo>
                    <a:pt x="1651459" y="0"/>
                  </a:lnTo>
                  <a:cubicBezTo>
                    <a:pt x="1662558" y="0"/>
                    <a:pt x="1673202" y="4409"/>
                    <a:pt x="1681050" y="12257"/>
                  </a:cubicBezTo>
                  <a:cubicBezTo>
                    <a:pt x="1688897" y="20104"/>
                    <a:pt x="1693306" y="30748"/>
                    <a:pt x="1693306" y="41847"/>
                  </a:cubicBezTo>
                  <a:lnTo>
                    <a:pt x="1693306" y="803578"/>
                  </a:lnTo>
                  <a:cubicBezTo>
                    <a:pt x="1693306" y="814677"/>
                    <a:pt x="1688897" y="825321"/>
                    <a:pt x="1681050" y="833168"/>
                  </a:cubicBezTo>
                  <a:cubicBezTo>
                    <a:pt x="1673202" y="841016"/>
                    <a:pt x="1662558" y="845425"/>
                    <a:pt x="1651459" y="845425"/>
                  </a:cubicBezTo>
                  <a:lnTo>
                    <a:pt x="41847" y="845425"/>
                  </a:lnTo>
                  <a:cubicBezTo>
                    <a:pt x="30748" y="845425"/>
                    <a:pt x="20104" y="841016"/>
                    <a:pt x="12257" y="833168"/>
                  </a:cubicBezTo>
                  <a:cubicBezTo>
                    <a:pt x="4409" y="825321"/>
                    <a:pt x="0" y="814677"/>
                    <a:pt x="0" y="803578"/>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8" name="TextBox 8"/>
            <p:cNvSpPr txBox="1"/>
            <p:nvPr/>
          </p:nvSpPr>
          <p:spPr>
            <a:xfrm>
              <a:off x="0" y="-38100"/>
              <a:ext cx="1693306" cy="883525"/>
            </a:xfrm>
            <a:prstGeom prst="rect">
              <a:avLst/>
            </a:prstGeom>
          </p:spPr>
          <p:txBody>
            <a:bodyPr lIns="50800" tIns="50800" rIns="50800" bIns="50800" rtlCol="0" anchor="ctr"/>
            <a:lstStyle/>
            <a:p>
              <a:pPr algn="ctr">
                <a:lnSpc>
                  <a:spcPts val="3359"/>
                </a:lnSpc>
              </a:pPr>
              <a:endParaRPr/>
            </a:p>
          </p:txBody>
        </p:sp>
      </p:grpSp>
      <p:grpSp>
        <p:nvGrpSpPr>
          <p:cNvPr id="9" name="Group 9"/>
          <p:cNvGrpSpPr/>
          <p:nvPr/>
        </p:nvGrpSpPr>
        <p:grpSpPr>
          <a:xfrm>
            <a:off x="6831421" y="3361293"/>
            <a:ext cx="4625157" cy="2309224"/>
            <a:chOff x="0" y="0"/>
            <a:chExt cx="1693306" cy="845425"/>
          </a:xfrm>
        </p:grpSpPr>
        <p:sp>
          <p:nvSpPr>
            <p:cNvPr id="10" name="Freeform 10"/>
            <p:cNvSpPr/>
            <p:nvPr/>
          </p:nvSpPr>
          <p:spPr>
            <a:xfrm>
              <a:off x="0" y="0"/>
              <a:ext cx="1693306" cy="845425"/>
            </a:xfrm>
            <a:custGeom>
              <a:avLst/>
              <a:gdLst/>
              <a:ahLst/>
              <a:cxnLst/>
              <a:rect l="l" t="t" r="r" b="b"/>
              <a:pathLst>
                <a:path w="1693306" h="845425">
                  <a:moveTo>
                    <a:pt x="41847" y="0"/>
                  </a:moveTo>
                  <a:lnTo>
                    <a:pt x="1651459" y="0"/>
                  </a:lnTo>
                  <a:cubicBezTo>
                    <a:pt x="1662558" y="0"/>
                    <a:pt x="1673202" y="4409"/>
                    <a:pt x="1681050" y="12257"/>
                  </a:cubicBezTo>
                  <a:cubicBezTo>
                    <a:pt x="1688897" y="20104"/>
                    <a:pt x="1693306" y="30748"/>
                    <a:pt x="1693306" y="41847"/>
                  </a:cubicBezTo>
                  <a:lnTo>
                    <a:pt x="1693306" y="803578"/>
                  </a:lnTo>
                  <a:cubicBezTo>
                    <a:pt x="1693306" y="814677"/>
                    <a:pt x="1688897" y="825321"/>
                    <a:pt x="1681050" y="833168"/>
                  </a:cubicBezTo>
                  <a:cubicBezTo>
                    <a:pt x="1673202" y="841016"/>
                    <a:pt x="1662558" y="845425"/>
                    <a:pt x="1651459" y="845425"/>
                  </a:cubicBezTo>
                  <a:lnTo>
                    <a:pt x="41847" y="845425"/>
                  </a:lnTo>
                  <a:cubicBezTo>
                    <a:pt x="30748" y="845425"/>
                    <a:pt x="20104" y="841016"/>
                    <a:pt x="12257" y="833168"/>
                  </a:cubicBezTo>
                  <a:cubicBezTo>
                    <a:pt x="4409" y="825321"/>
                    <a:pt x="0" y="814677"/>
                    <a:pt x="0" y="803578"/>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11" name="TextBox 11"/>
            <p:cNvSpPr txBox="1"/>
            <p:nvPr/>
          </p:nvSpPr>
          <p:spPr>
            <a:xfrm>
              <a:off x="0" y="-38100"/>
              <a:ext cx="1693306" cy="883525"/>
            </a:xfrm>
            <a:prstGeom prst="rect">
              <a:avLst/>
            </a:prstGeom>
          </p:spPr>
          <p:txBody>
            <a:bodyPr lIns="50800" tIns="50800" rIns="50800" bIns="50800" rtlCol="0" anchor="ctr"/>
            <a:lstStyle/>
            <a:p>
              <a:pPr algn="ctr">
                <a:lnSpc>
                  <a:spcPts val="3359"/>
                </a:lnSpc>
              </a:pPr>
              <a:endParaRPr/>
            </a:p>
          </p:txBody>
        </p:sp>
      </p:grpSp>
      <p:grpSp>
        <p:nvGrpSpPr>
          <p:cNvPr id="12" name="Group 12"/>
          <p:cNvGrpSpPr/>
          <p:nvPr/>
        </p:nvGrpSpPr>
        <p:grpSpPr>
          <a:xfrm>
            <a:off x="1429335" y="6697820"/>
            <a:ext cx="4625157" cy="2387486"/>
            <a:chOff x="0" y="0"/>
            <a:chExt cx="1693306" cy="874077"/>
          </a:xfrm>
        </p:grpSpPr>
        <p:sp>
          <p:nvSpPr>
            <p:cNvPr id="13" name="Freeform 13"/>
            <p:cNvSpPr/>
            <p:nvPr/>
          </p:nvSpPr>
          <p:spPr>
            <a:xfrm>
              <a:off x="0" y="0"/>
              <a:ext cx="1693306" cy="874077"/>
            </a:xfrm>
            <a:custGeom>
              <a:avLst/>
              <a:gdLst/>
              <a:ahLst/>
              <a:cxnLst/>
              <a:rect l="l" t="t" r="r" b="b"/>
              <a:pathLst>
                <a:path w="1693306" h="874077">
                  <a:moveTo>
                    <a:pt x="41847" y="0"/>
                  </a:moveTo>
                  <a:lnTo>
                    <a:pt x="1651459" y="0"/>
                  </a:lnTo>
                  <a:cubicBezTo>
                    <a:pt x="1662558" y="0"/>
                    <a:pt x="1673202" y="4409"/>
                    <a:pt x="1681050" y="12257"/>
                  </a:cubicBezTo>
                  <a:cubicBezTo>
                    <a:pt x="1688897" y="20104"/>
                    <a:pt x="1693306" y="30748"/>
                    <a:pt x="1693306" y="41847"/>
                  </a:cubicBezTo>
                  <a:lnTo>
                    <a:pt x="1693306" y="832231"/>
                  </a:lnTo>
                  <a:cubicBezTo>
                    <a:pt x="1693306" y="843329"/>
                    <a:pt x="1688897" y="853973"/>
                    <a:pt x="1681050" y="861821"/>
                  </a:cubicBezTo>
                  <a:cubicBezTo>
                    <a:pt x="1673202" y="869669"/>
                    <a:pt x="1662558" y="874077"/>
                    <a:pt x="1651459" y="874077"/>
                  </a:cubicBezTo>
                  <a:lnTo>
                    <a:pt x="41847" y="874077"/>
                  </a:lnTo>
                  <a:cubicBezTo>
                    <a:pt x="18735" y="874077"/>
                    <a:pt x="0" y="855342"/>
                    <a:pt x="0" y="832231"/>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14" name="TextBox 14"/>
            <p:cNvSpPr txBox="1"/>
            <p:nvPr/>
          </p:nvSpPr>
          <p:spPr>
            <a:xfrm>
              <a:off x="0" y="-38100"/>
              <a:ext cx="1693306" cy="912177"/>
            </a:xfrm>
            <a:prstGeom prst="rect">
              <a:avLst/>
            </a:prstGeom>
          </p:spPr>
          <p:txBody>
            <a:bodyPr lIns="50800" tIns="50800" rIns="50800" bIns="50800" rtlCol="0" anchor="ctr"/>
            <a:lstStyle/>
            <a:p>
              <a:pPr algn="ctr">
                <a:lnSpc>
                  <a:spcPts val="3359"/>
                </a:lnSpc>
              </a:pPr>
              <a:endParaRPr/>
            </a:p>
          </p:txBody>
        </p:sp>
      </p:grpSp>
      <p:grpSp>
        <p:nvGrpSpPr>
          <p:cNvPr id="15" name="Group 15"/>
          <p:cNvGrpSpPr/>
          <p:nvPr/>
        </p:nvGrpSpPr>
        <p:grpSpPr>
          <a:xfrm>
            <a:off x="6831421" y="6697820"/>
            <a:ext cx="4625157" cy="2387486"/>
            <a:chOff x="0" y="0"/>
            <a:chExt cx="1693306" cy="874077"/>
          </a:xfrm>
        </p:grpSpPr>
        <p:sp>
          <p:nvSpPr>
            <p:cNvPr id="16" name="Freeform 16"/>
            <p:cNvSpPr/>
            <p:nvPr/>
          </p:nvSpPr>
          <p:spPr>
            <a:xfrm>
              <a:off x="0" y="0"/>
              <a:ext cx="1693306" cy="874077"/>
            </a:xfrm>
            <a:custGeom>
              <a:avLst/>
              <a:gdLst/>
              <a:ahLst/>
              <a:cxnLst/>
              <a:rect l="l" t="t" r="r" b="b"/>
              <a:pathLst>
                <a:path w="1693306" h="874077">
                  <a:moveTo>
                    <a:pt x="41847" y="0"/>
                  </a:moveTo>
                  <a:lnTo>
                    <a:pt x="1651459" y="0"/>
                  </a:lnTo>
                  <a:cubicBezTo>
                    <a:pt x="1662558" y="0"/>
                    <a:pt x="1673202" y="4409"/>
                    <a:pt x="1681050" y="12257"/>
                  </a:cubicBezTo>
                  <a:cubicBezTo>
                    <a:pt x="1688897" y="20104"/>
                    <a:pt x="1693306" y="30748"/>
                    <a:pt x="1693306" y="41847"/>
                  </a:cubicBezTo>
                  <a:lnTo>
                    <a:pt x="1693306" y="832231"/>
                  </a:lnTo>
                  <a:cubicBezTo>
                    <a:pt x="1693306" y="843329"/>
                    <a:pt x="1688897" y="853973"/>
                    <a:pt x="1681050" y="861821"/>
                  </a:cubicBezTo>
                  <a:cubicBezTo>
                    <a:pt x="1673202" y="869669"/>
                    <a:pt x="1662558" y="874077"/>
                    <a:pt x="1651459" y="874077"/>
                  </a:cubicBezTo>
                  <a:lnTo>
                    <a:pt x="41847" y="874077"/>
                  </a:lnTo>
                  <a:cubicBezTo>
                    <a:pt x="18735" y="874077"/>
                    <a:pt x="0" y="855342"/>
                    <a:pt x="0" y="832231"/>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17" name="TextBox 17"/>
            <p:cNvSpPr txBox="1"/>
            <p:nvPr/>
          </p:nvSpPr>
          <p:spPr>
            <a:xfrm>
              <a:off x="0" y="-38100"/>
              <a:ext cx="1693306" cy="912177"/>
            </a:xfrm>
            <a:prstGeom prst="rect">
              <a:avLst/>
            </a:prstGeom>
          </p:spPr>
          <p:txBody>
            <a:bodyPr lIns="50800" tIns="50800" rIns="50800" bIns="50800" rtlCol="0" anchor="ctr"/>
            <a:lstStyle/>
            <a:p>
              <a:pPr algn="ctr">
                <a:lnSpc>
                  <a:spcPts val="3359"/>
                </a:lnSpc>
              </a:pPr>
              <a:endParaRPr/>
            </a:p>
          </p:txBody>
        </p:sp>
      </p:grpSp>
      <p:grpSp>
        <p:nvGrpSpPr>
          <p:cNvPr id="18" name="Group 18"/>
          <p:cNvGrpSpPr/>
          <p:nvPr/>
        </p:nvGrpSpPr>
        <p:grpSpPr>
          <a:xfrm>
            <a:off x="1692899" y="3004030"/>
            <a:ext cx="4098029" cy="2251600"/>
            <a:chOff x="0" y="0"/>
            <a:chExt cx="1500320" cy="824329"/>
          </a:xfrm>
        </p:grpSpPr>
        <p:sp>
          <p:nvSpPr>
            <p:cNvPr id="19" name="Freeform 19"/>
            <p:cNvSpPr/>
            <p:nvPr/>
          </p:nvSpPr>
          <p:spPr>
            <a:xfrm>
              <a:off x="0" y="0"/>
              <a:ext cx="1500320" cy="824329"/>
            </a:xfrm>
            <a:custGeom>
              <a:avLst/>
              <a:gdLst/>
              <a:ahLst/>
              <a:cxnLst/>
              <a:rect l="l" t="t" r="r" b="b"/>
              <a:pathLst>
                <a:path w="1500320" h="824329">
                  <a:moveTo>
                    <a:pt x="47230" y="0"/>
                  </a:moveTo>
                  <a:lnTo>
                    <a:pt x="1453091" y="0"/>
                  </a:lnTo>
                  <a:cubicBezTo>
                    <a:pt x="1465617" y="0"/>
                    <a:pt x="1477630" y="4976"/>
                    <a:pt x="1486487" y="13833"/>
                  </a:cubicBezTo>
                  <a:cubicBezTo>
                    <a:pt x="1495344" y="22690"/>
                    <a:pt x="1500320" y="34703"/>
                    <a:pt x="1500320" y="47230"/>
                  </a:cubicBezTo>
                  <a:lnTo>
                    <a:pt x="1500320" y="777099"/>
                  </a:lnTo>
                  <a:cubicBezTo>
                    <a:pt x="1500320" y="789625"/>
                    <a:pt x="1495344" y="801638"/>
                    <a:pt x="1486487" y="810495"/>
                  </a:cubicBezTo>
                  <a:cubicBezTo>
                    <a:pt x="1477630" y="819353"/>
                    <a:pt x="1465617" y="824329"/>
                    <a:pt x="1453091" y="824329"/>
                  </a:cubicBezTo>
                  <a:lnTo>
                    <a:pt x="47230" y="824329"/>
                  </a:lnTo>
                  <a:cubicBezTo>
                    <a:pt x="34703" y="824329"/>
                    <a:pt x="22690" y="819353"/>
                    <a:pt x="13833" y="810495"/>
                  </a:cubicBezTo>
                  <a:cubicBezTo>
                    <a:pt x="4976" y="801638"/>
                    <a:pt x="0" y="789625"/>
                    <a:pt x="0" y="777099"/>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20" name="TextBox 20"/>
            <p:cNvSpPr txBox="1"/>
            <p:nvPr/>
          </p:nvSpPr>
          <p:spPr>
            <a:xfrm>
              <a:off x="0" y="-38100"/>
              <a:ext cx="1500320" cy="862429"/>
            </a:xfrm>
            <a:prstGeom prst="rect">
              <a:avLst/>
            </a:prstGeom>
          </p:spPr>
          <p:txBody>
            <a:bodyPr lIns="50800" tIns="50800" rIns="50800" bIns="50800" rtlCol="0" anchor="ctr"/>
            <a:lstStyle/>
            <a:p>
              <a:pPr algn="ctr">
                <a:lnSpc>
                  <a:spcPts val="3359"/>
                </a:lnSpc>
              </a:pPr>
              <a:endParaRPr/>
            </a:p>
          </p:txBody>
        </p:sp>
      </p:grpSp>
      <p:grpSp>
        <p:nvGrpSpPr>
          <p:cNvPr id="21" name="Group 21"/>
          <p:cNvGrpSpPr/>
          <p:nvPr/>
        </p:nvGrpSpPr>
        <p:grpSpPr>
          <a:xfrm>
            <a:off x="7094986" y="3004030"/>
            <a:ext cx="4098029" cy="2251600"/>
            <a:chOff x="0" y="0"/>
            <a:chExt cx="1500320" cy="824329"/>
          </a:xfrm>
        </p:grpSpPr>
        <p:sp>
          <p:nvSpPr>
            <p:cNvPr id="22" name="Freeform 22"/>
            <p:cNvSpPr/>
            <p:nvPr/>
          </p:nvSpPr>
          <p:spPr>
            <a:xfrm>
              <a:off x="0" y="0"/>
              <a:ext cx="1500320" cy="824329"/>
            </a:xfrm>
            <a:custGeom>
              <a:avLst/>
              <a:gdLst/>
              <a:ahLst/>
              <a:cxnLst/>
              <a:rect l="l" t="t" r="r" b="b"/>
              <a:pathLst>
                <a:path w="1500320" h="824329">
                  <a:moveTo>
                    <a:pt x="47230" y="0"/>
                  </a:moveTo>
                  <a:lnTo>
                    <a:pt x="1453091" y="0"/>
                  </a:lnTo>
                  <a:cubicBezTo>
                    <a:pt x="1465617" y="0"/>
                    <a:pt x="1477630" y="4976"/>
                    <a:pt x="1486487" y="13833"/>
                  </a:cubicBezTo>
                  <a:cubicBezTo>
                    <a:pt x="1495344" y="22690"/>
                    <a:pt x="1500320" y="34703"/>
                    <a:pt x="1500320" y="47230"/>
                  </a:cubicBezTo>
                  <a:lnTo>
                    <a:pt x="1500320" y="777099"/>
                  </a:lnTo>
                  <a:cubicBezTo>
                    <a:pt x="1500320" y="789625"/>
                    <a:pt x="1495344" y="801638"/>
                    <a:pt x="1486487" y="810495"/>
                  </a:cubicBezTo>
                  <a:cubicBezTo>
                    <a:pt x="1477630" y="819353"/>
                    <a:pt x="1465617" y="824329"/>
                    <a:pt x="1453091" y="824329"/>
                  </a:cubicBezTo>
                  <a:lnTo>
                    <a:pt x="47230" y="824329"/>
                  </a:lnTo>
                  <a:cubicBezTo>
                    <a:pt x="34703" y="824329"/>
                    <a:pt x="22690" y="819353"/>
                    <a:pt x="13833" y="810495"/>
                  </a:cubicBezTo>
                  <a:cubicBezTo>
                    <a:pt x="4976" y="801638"/>
                    <a:pt x="0" y="789625"/>
                    <a:pt x="0" y="777099"/>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23" name="TextBox 23"/>
            <p:cNvSpPr txBox="1"/>
            <p:nvPr/>
          </p:nvSpPr>
          <p:spPr>
            <a:xfrm>
              <a:off x="0" y="-38100"/>
              <a:ext cx="1500320" cy="862429"/>
            </a:xfrm>
            <a:prstGeom prst="rect">
              <a:avLst/>
            </a:prstGeom>
          </p:spPr>
          <p:txBody>
            <a:bodyPr lIns="50800" tIns="50800" rIns="50800" bIns="50800" rtlCol="0" anchor="ctr"/>
            <a:lstStyle/>
            <a:p>
              <a:pPr algn="ctr">
                <a:lnSpc>
                  <a:spcPts val="3359"/>
                </a:lnSpc>
              </a:pPr>
              <a:endParaRPr/>
            </a:p>
          </p:txBody>
        </p:sp>
      </p:grpSp>
      <p:grpSp>
        <p:nvGrpSpPr>
          <p:cNvPr id="24" name="Group 24"/>
          <p:cNvGrpSpPr/>
          <p:nvPr/>
        </p:nvGrpSpPr>
        <p:grpSpPr>
          <a:xfrm>
            <a:off x="1692899" y="6415175"/>
            <a:ext cx="4098029" cy="2307986"/>
            <a:chOff x="0" y="0"/>
            <a:chExt cx="1500320" cy="844972"/>
          </a:xfrm>
        </p:grpSpPr>
        <p:sp>
          <p:nvSpPr>
            <p:cNvPr id="25" name="Freeform 25"/>
            <p:cNvSpPr/>
            <p:nvPr/>
          </p:nvSpPr>
          <p:spPr>
            <a:xfrm>
              <a:off x="0" y="0"/>
              <a:ext cx="1500320" cy="844972"/>
            </a:xfrm>
            <a:custGeom>
              <a:avLst/>
              <a:gdLst/>
              <a:ahLst/>
              <a:cxnLst/>
              <a:rect l="l" t="t" r="r" b="b"/>
              <a:pathLst>
                <a:path w="1500320" h="844972">
                  <a:moveTo>
                    <a:pt x="47230" y="0"/>
                  </a:moveTo>
                  <a:lnTo>
                    <a:pt x="1453091" y="0"/>
                  </a:lnTo>
                  <a:cubicBezTo>
                    <a:pt x="1465617" y="0"/>
                    <a:pt x="1477630" y="4976"/>
                    <a:pt x="1486487" y="13833"/>
                  </a:cubicBezTo>
                  <a:cubicBezTo>
                    <a:pt x="1495344" y="22690"/>
                    <a:pt x="1500320" y="34703"/>
                    <a:pt x="1500320" y="47230"/>
                  </a:cubicBezTo>
                  <a:lnTo>
                    <a:pt x="1500320" y="797742"/>
                  </a:lnTo>
                  <a:cubicBezTo>
                    <a:pt x="1500320" y="823827"/>
                    <a:pt x="1479175" y="844972"/>
                    <a:pt x="1453091" y="844972"/>
                  </a:cubicBezTo>
                  <a:lnTo>
                    <a:pt x="47230" y="844972"/>
                  </a:lnTo>
                  <a:cubicBezTo>
                    <a:pt x="34703" y="844972"/>
                    <a:pt x="22690" y="839996"/>
                    <a:pt x="13833" y="831139"/>
                  </a:cubicBezTo>
                  <a:cubicBezTo>
                    <a:pt x="4976" y="822281"/>
                    <a:pt x="0" y="810268"/>
                    <a:pt x="0" y="797742"/>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26" name="TextBox 26"/>
            <p:cNvSpPr txBox="1"/>
            <p:nvPr/>
          </p:nvSpPr>
          <p:spPr>
            <a:xfrm>
              <a:off x="0" y="-38100"/>
              <a:ext cx="1500320" cy="883072"/>
            </a:xfrm>
            <a:prstGeom prst="rect">
              <a:avLst/>
            </a:prstGeom>
          </p:spPr>
          <p:txBody>
            <a:bodyPr lIns="50800" tIns="50800" rIns="50800" bIns="50800" rtlCol="0" anchor="ctr"/>
            <a:lstStyle/>
            <a:p>
              <a:pPr algn="ctr">
                <a:lnSpc>
                  <a:spcPts val="3359"/>
                </a:lnSpc>
              </a:pPr>
              <a:endParaRPr/>
            </a:p>
          </p:txBody>
        </p:sp>
      </p:grpSp>
      <p:grpSp>
        <p:nvGrpSpPr>
          <p:cNvPr id="27" name="Group 27"/>
          <p:cNvGrpSpPr/>
          <p:nvPr/>
        </p:nvGrpSpPr>
        <p:grpSpPr>
          <a:xfrm>
            <a:off x="7094986" y="6415175"/>
            <a:ext cx="4098029" cy="2307986"/>
            <a:chOff x="0" y="0"/>
            <a:chExt cx="1500320" cy="844972"/>
          </a:xfrm>
        </p:grpSpPr>
        <p:sp>
          <p:nvSpPr>
            <p:cNvPr id="28" name="Freeform 28"/>
            <p:cNvSpPr/>
            <p:nvPr/>
          </p:nvSpPr>
          <p:spPr>
            <a:xfrm>
              <a:off x="0" y="0"/>
              <a:ext cx="1500320" cy="844972"/>
            </a:xfrm>
            <a:custGeom>
              <a:avLst/>
              <a:gdLst/>
              <a:ahLst/>
              <a:cxnLst/>
              <a:rect l="l" t="t" r="r" b="b"/>
              <a:pathLst>
                <a:path w="1500320" h="844972">
                  <a:moveTo>
                    <a:pt x="47230" y="0"/>
                  </a:moveTo>
                  <a:lnTo>
                    <a:pt x="1453091" y="0"/>
                  </a:lnTo>
                  <a:cubicBezTo>
                    <a:pt x="1465617" y="0"/>
                    <a:pt x="1477630" y="4976"/>
                    <a:pt x="1486487" y="13833"/>
                  </a:cubicBezTo>
                  <a:cubicBezTo>
                    <a:pt x="1495344" y="22690"/>
                    <a:pt x="1500320" y="34703"/>
                    <a:pt x="1500320" y="47230"/>
                  </a:cubicBezTo>
                  <a:lnTo>
                    <a:pt x="1500320" y="797742"/>
                  </a:lnTo>
                  <a:cubicBezTo>
                    <a:pt x="1500320" y="823827"/>
                    <a:pt x="1479175" y="844972"/>
                    <a:pt x="1453091" y="844972"/>
                  </a:cubicBezTo>
                  <a:lnTo>
                    <a:pt x="47230" y="844972"/>
                  </a:lnTo>
                  <a:cubicBezTo>
                    <a:pt x="34703" y="844972"/>
                    <a:pt x="22690" y="839996"/>
                    <a:pt x="13833" y="831139"/>
                  </a:cubicBezTo>
                  <a:cubicBezTo>
                    <a:pt x="4976" y="822281"/>
                    <a:pt x="0" y="810268"/>
                    <a:pt x="0" y="797742"/>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29" name="TextBox 29"/>
            <p:cNvSpPr txBox="1"/>
            <p:nvPr/>
          </p:nvSpPr>
          <p:spPr>
            <a:xfrm>
              <a:off x="0" y="-38100"/>
              <a:ext cx="1500320" cy="883072"/>
            </a:xfrm>
            <a:prstGeom prst="rect">
              <a:avLst/>
            </a:prstGeom>
          </p:spPr>
          <p:txBody>
            <a:bodyPr lIns="50800" tIns="50800" rIns="50800" bIns="50800" rtlCol="0" anchor="ctr"/>
            <a:lstStyle/>
            <a:p>
              <a:pPr algn="ctr">
                <a:lnSpc>
                  <a:spcPts val="3359"/>
                </a:lnSpc>
              </a:pPr>
              <a:endParaRPr/>
            </a:p>
          </p:txBody>
        </p:sp>
      </p:grpSp>
      <p:grpSp>
        <p:nvGrpSpPr>
          <p:cNvPr id="30" name="Group 30"/>
          <p:cNvGrpSpPr/>
          <p:nvPr/>
        </p:nvGrpSpPr>
        <p:grpSpPr>
          <a:xfrm>
            <a:off x="3135289" y="5658478"/>
            <a:ext cx="1213249" cy="575722"/>
            <a:chOff x="0" y="0"/>
            <a:chExt cx="812800" cy="385698"/>
          </a:xfrm>
        </p:grpSpPr>
        <p:sp>
          <p:nvSpPr>
            <p:cNvPr id="31" name="Freeform 31"/>
            <p:cNvSpPr/>
            <p:nvPr/>
          </p:nvSpPr>
          <p:spPr>
            <a:xfrm>
              <a:off x="0" y="0"/>
              <a:ext cx="812800" cy="385698"/>
            </a:xfrm>
            <a:custGeom>
              <a:avLst/>
              <a:gdLst/>
              <a:ahLst/>
              <a:cxnLst/>
              <a:rect l="l" t="t" r="r" b="b"/>
              <a:pathLst>
                <a:path w="812800" h="385698">
                  <a:moveTo>
                    <a:pt x="406400" y="385698"/>
                  </a:moveTo>
                  <a:lnTo>
                    <a:pt x="812800" y="0"/>
                  </a:lnTo>
                  <a:lnTo>
                    <a:pt x="0" y="0"/>
                  </a:lnTo>
                  <a:lnTo>
                    <a:pt x="406400" y="385698"/>
                  </a:lnTo>
                  <a:close/>
                </a:path>
              </a:pathLst>
            </a:custGeom>
            <a:solidFill>
              <a:srgbClr val="00599F"/>
            </a:solidFill>
          </p:spPr>
          <p:txBody>
            <a:bodyPr/>
            <a:lstStyle/>
            <a:p>
              <a:endParaRPr lang="en-CA"/>
            </a:p>
          </p:txBody>
        </p:sp>
        <p:sp>
          <p:nvSpPr>
            <p:cNvPr id="32" name="TextBox 32"/>
            <p:cNvSpPr txBox="1"/>
            <p:nvPr/>
          </p:nvSpPr>
          <p:spPr>
            <a:xfrm>
              <a:off x="127000" y="-10550"/>
              <a:ext cx="558800" cy="217174"/>
            </a:xfrm>
            <a:prstGeom prst="rect">
              <a:avLst/>
            </a:prstGeom>
          </p:spPr>
          <p:txBody>
            <a:bodyPr lIns="50800" tIns="50800" rIns="50800" bIns="50800" rtlCol="0" anchor="ctr"/>
            <a:lstStyle/>
            <a:p>
              <a:pPr algn="ctr">
                <a:lnSpc>
                  <a:spcPts val="3359"/>
                </a:lnSpc>
              </a:pPr>
              <a:endParaRPr/>
            </a:p>
          </p:txBody>
        </p:sp>
      </p:grpSp>
      <p:grpSp>
        <p:nvGrpSpPr>
          <p:cNvPr id="33" name="Group 33"/>
          <p:cNvGrpSpPr/>
          <p:nvPr/>
        </p:nvGrpSpPr>
        <p:grpSpPr>
          <a:xfrm>
            <a:off x="8537376" y="5658478"/>
            <a:ext cx="1213249" cy="575722"/>
            <a:chOff x="0" y="0"/>
            <a:chExt cx="812800" cy="385698"/>
          </a:xfrm>
        </p:grpSpPr>
        <p:sp>
          <p:nvSpPr>
            <p:cNvPr id="34" name="Freeform 34"/>
            <p:cNvSpPr/>
            <p:nvPr/>
          </p:nvSpPr>
          <p:spPr>
            <a:xfrm>
              <a:off x="0" y="0"/>
              <a:ext cx="812800" cy="385698"/>
            </a:xfrm>
            <a:custGeom>
              <a:avLst/>
              <a:gdLst/>
              <a:ahLst/>
              <a:cxnLst/>
              <a:rect l="l" t="t" r="r" b="b"/>
              <a:pathLst>
                <a:path w="812800" h="385698">
                  <a:moveTo>
                    <a:pt x="406400" y="385698"/>
                  </a:moveTo>
                  <a:lnTo>
                    <a:pt x="812800" y="0"/>
                  </a:lnTo>
                  <a:lnTo>
                    <a:pt x="0" y="0"/>
                  </a:lnTo>
                  <a:lnTo>
                    <a:pt x="406400" y="385698"/>
                  </a:lnTo>
                  <a:close/>
                </a:path>
              </a:pathLst>
            </a:custGeom>
            <a:solidFill>
              <a:srgbClr val="00599F"/>
            </a:solidFill>
          </p:spPr>
          <p:txBody>
            <a:bodyPr/>
            <a:lstStyle/>
            <a:p>
              <a:endParaRPr lang="en-CA"/>
            </a:p>
          </p:txBody>
        </p:sp>
        <p:sp>
          <p:nvSpPr>
            <p:cNvPr id="35" name="TextBox 35"/>
            <p:cNvSpPr txBox="1"/>
            <p:nvPr/>
          </p:nvSpPr>
          <p:spPr>
            <a:xfrm>
              <a:off x="127000" y="-10550"/>
              <a:ext cx="558800" cy="217174"/>
            </a:xfrm>
            <a:prstGeom prst="rect">
              <a:avLst/>
            </a:prstGeom>
          </p:spPr>
          <p:txBody>
            <a:bodyPr lIns="50800" tIns="50800" rIns="50800" bIns="50800" rtlCol="0" anchor="ctr"/>
            <a:lstStyle/>
            <a:p>
              <a:pPr algn="ctr">
                <a:lnSpc>
                  <a:spcPts val="3359"/>
                </a:lnSpc>
              </a:pPr>
              <a:endParaRPr/>
            </a:p>
          </p:txBody>
        </p:sp>
      </p:grpSp>
      <p:grpSp>
        <p:nvGrpSpPr>
          <p:cNvPr id="36" name="Group 36"/>
          <p:cNvGrpSpPr/>
          <p:nvPr/>
        </p:nvGrpSpPr>
        <p:grpSpPr>
          <a:xfrm>
            <a:off x="3132148" y="9023264"/>
            <a:ext cx="1213249" cy="494462"/>
            <a:chOff x="0" y="0"/>
            <a:chExt cx="812800" cy="331259"/>
          </a:xfrm>
        </p:grpSpPr>
        <p:sp>
          <p:nvSpPr>
            <p:cNvPr id="37" name="Freeform 37"/>
            <p:cNvSpPr/>
            <p:nvPr/>
          </p:nvSpPr>
          <p:spPr>
            <a:xfrm>
              <a:off x="0" y="0"/>
              <a:ext cx="812800" cy="331259"/>
            </a:xfrm>
            <a:custGeom>
              <a:avLst/>
              <a:gdLst/>
              <a:ahLst/>
              <a:cxnLst/>
              <a:rect l="l" t="t" r="r" b="b"/>
              <a:pathLst>
                <a:path w="812800" h="331259">
                  <a:moveTo>
                    <a:pt x="406400" y="331259"/>
                  </a:moveTo>
                  <a:lnTo>
                    <a:pt x="812800" y="0"/>
                  </a:lnTo>
                  <a:lnTo>
                    <a:pt x="0" y="0"/>
                  </a:lnTo>
                  <a:lnTo>
                    <a:pt x="406400" y="331259"/>
                  </a:lnTo>
                  <a:close/>
                </a:path>
              </a:pathLst>
            </a:custGeom>
            <a:solidFill>
              <a:srgbClr val="00599F"/>
            </a:solidFill>
          </p:spPr>
          <p:txBody>
            <a:bodyPr/>
            <a:lstStyle/>
            <a:p>
              <a:endParaRPr lang="en-CA"/>
            </a:p>
          </p:txBody>
        </p:sp>
        <p:sp>
          <p:nvSpPr>
            <p:cNvPr id="38" name="TextBox 38"/>
            <p:cNvSpPr txBox="1"/>
            <p:nvPr/>
          </p:nvSpPr>
          <p:spPr>
            <a:xfrm>
              <a:off x="127000" y="-23964"/>
              <a:ext cx="558800" cy="201424"/>
            </a:xfrm>
            <a:prstGeom prst="rect">
              <a:avLst/>
            </a:prstGeom>
          </p:spPr>
          <p:txBody>
            <a:bodyPr lIns="50800" tIns="50800" rIns="50800" bIns="50800" rtlCol="0" anchor="ctr"/>
            <a:lstStyle/>
            <a:p>
              <a:pPr algn="ctr">
                <a:lnSpc>
                  <a:spcPts val="3359"/>
                </a:lnSpc>
              </a:pPr>
              <a:endParaRPr/>
            </a:p>
          </p:txBody>
        </p:sp>
      </p:grpSp>
      <p:grpSp>
        <p:nvGrpSpPr>
          <p:cNvPr id="39" name="Group 39"/>
          <p:cNvGrpSpPr/>
          <p:nvPr/>
        </p:nvGrpSpPr>
        <p:grpSpPr>
          <a:xfrm>
            <a:off x="8537376" y="9023264"/>
            <a:ext cx="1213249" cy="494462"/>
            <a:chOff x="0" y="0"/>
            <a:chExt cx="812800" cy="331259"/>
          </a:xfrm>
        </p:grpSpPr>
        <p:sp>
          <p:nvSpPr>
            <p:cNvPr id="40" name="Freeform 40"/>
            <p:cNvSpPr/>
            <p:nvPr/>
          </p:nvSpPr>
          <p:spPr>
            <a:xfrm>
              <a:off x="0" y="0"/>
              <a:ext cx="812800" cy="331259"/>
            </a:xfrm>
            <a:custGeom>
              <a:avLst/>
              <a:gdLst/>
              <a:ahLst/>
              <a:cxnLst/>
              <a:rect l="l" t="t" r="r" b="b"/>
              <a:pathLst>
                <a:path w="812800" h="331259">
                  <a:moveTo>
                    <a:pt x="406400" y="331259"/>
                  </a:moveTo>
                  <a:lnTo>
                    <a:pt x="812800" y="0"/>
                  </a:lnTo>
                  <a:lnTo>
                    <a:pt x="0" y="0"/>
                  </a:lnTo>
                  <a:lnTo>
                    <a:pt x="406400" y="331259"/>
                  </a:lnTo>
                  <a:close/>
                </a:path>
              </a:pathLst>
            </a:custGeom>
            <a:solidFill>
              <a:srgbClr val="00599F"/>
            </a:solidFill>
          </p:spPr>
          <p:txBody>
            <a:bodyPr/>
            <a:lstStyle/>
            <a:p>
              <a:endParaRPr lang="en-CA"/>
            </a:p>
          </p:txBody>
        </p:sp>
        <p:sp>
          <p:nvSpPr>
            <p:cNvPr id="41" name="TextBox 41"/>
            <p:cNvSpPr txBox="1"/>
            <p:nvPr/>
          </p:nvSpPr>
          <p:spPr>
            <a:xfrm>
              <a:off x="127000" y="-23964"/>
              <a:ext cx="558800" cy="201424"/>
            </a:xfrm>
            <a:prstGeom prst="rect">
              <a:avLst/>
            </a:prstGeom>
          </p:spPr>
          <p:txBody>
            <a:bodyPr lIns="50800" tIns="50800" rIns="50800" bIns="50800" rtlCol="0" anchor="ctr"/>
            <a:lstStyle/>
            <a:p>
              <a:pPr algn="ctr">
                <a:lnSpc>
                  <a:spcPts val="3359"/>
                </a:lnSpc>
              </a:pPr>
              <a:endParaRPr/>
            </a:p>
          </p:txBody>
        </p:sp>
      </p:grpSp>
      <p:grpSp>
        <p:nvGrpSpPr>
          <p:cNvPr id="42" name="Group 42"/>
          <p:cNvGrpSpPr/>
          <p:nvPr/>
        </p:nvGrpSpPr>
        <p:grpSpPr>
          <a:xfrm>
            <a:off x="12233508" y="3361293"/>
            <a:ext cx="4625157" cy="2309224"/>
            <a:chOff x="0" y="0"/>
            <a:chExt cx="1693306" cy="845425"/>
          </a:xfrm>
        </p:grpSpPr>
        <p:sp>
          <p:nvSpPr>
            <p:cNvPr id="43" name="Freeform 43"/>
            <p:cNvSpPr/>
            <p:nvPr/>
          </p:nvSpPr>
          <p:spPr>
            <a:xfrm>
              <a:off x="0" y="0"/>
              <a:ext cx="1693306" cy="845425"/>
            </a:xfrm>
            <a:custGeom>
              <a:avLst/>
              <a:gdLst/>
              <a:ahLst/>
              <a:cxnLst/>
              <a:rect l="l" t="t" r="r" b="b"/>
              <a:pathLst>
                <a:path w="1693306" h="845425">
                  <a:moveTo>
                    <a:pt x="41847" y="0"/>
                  </a:moveTo>
                  <a:lnTo>
                    <a:pt x="1651459" y="0"/>
                  </a:lnTo>
                  <a:cubicBezTo>
                    <a:pt x="1662558" y="0"/>
                    <a:pt x="1673202" y="4409"/>
                    <a:pt x="1681050" y="12257"/>
                  </a:cubicBezTo>
                  <a:cubicBezTo>
                    <a:pt x="1688897" y="20104"/>
                    <a:pt x="1693306" y="30748"/>
                    <a:pt x="1693306" y="41847"/>
                  </a:cubicBezTo>
                  <a:lnTo>
                    <a:pt x="1693306" y="803578"/>
                  </a:lnTo>
                  <a:cubicBezTo>
                    <a:pt x="1693306" y="814677"/>
                    <a:pt x="1688897" y="825321"/>
                    <a:pt x="1681050" y="833168"/>
                  </a:cubicBezTo>
                  <a:cubicBezTo>
                    <a:pt x="1673202" y="841016"/>
                    <a:pt x="1662558" y="845425"/>
                    <a:pt x="1651459" y="845425"/>
                  </a:cubicBezTo>
                  <a:lnTo>
                    <a:pt x="41847" y="845425"/>
                  </a:lnTo>
                  <a:cubicBezTo>
                    <a:pt x="30748" y="845425"/>
                    <a:pt x="20104" y="841016"/>
                    <a:pt x="12257" y="833168"/>
                  </a:cubicBezTo>
                  <a:cubicBezTo>
                    <a:pt x="4409" y="825321"/>
                    <a:pt x="0" y="814677"/>
                    <a:pt x="0" y="803578"/>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44" name="TextBox 44"/>
            <p:cNvSpPr txBox="1"/>
            <p:nvPr/>
          </p:nvSpPr>
          <p:spPr>
            <a:xfrm>
              <a:off x="0" y="-38100"/>
              <a:ext cx="1693306" cy="883525"/>
            </a:xfrm>
            <a:prstGeom prst="rect">
              <a:avLst/>
            </a:prstGeom>
          </p:spPr>
          <p:txBody>
            <a:bodyPr lIns="50800" tIns="50800" rIns="50800" bIns="50800" rtlCol="0" anchor="ctr"/>
            <a:lstStyle/>
            <a:p>
              <a:pPr algn="ctr">
                <a:lnSpc>
                  <a:spcPts val="3359"/>
                </a:lnSpc>
              </a:pPr>
              <a:endParaRPr/>
            </a:p>
          </p:txBody>
        </p:sp>
      </p:grpSp>
      <p:grpSp>
        <p:nvGrpSpPr>
          <p:cNvPr id="45" name="Group 45"/>
          <p:cNvGrpSpPr/>
          <p:nvPr/>
        </p:nvGrpSpPr>
        <p:grpSpPr>
          <a:xfrm>
            <a:off x="12233508" y="6697820"/>
            <a:ext cx="4625157" cy="2387486"/>
            <a:chOff x="0" y="0"/>
            <a:chExt cx="1693306" cy="874077"/>
          </a:xfrm>
        </p:grpSpPr>
        <p:sp>
          <p:nvSpPr>
            <p:cNvPr id="46" name="Freeform 46"/>
            <p:cNvSpPr/>
            <p:nvPr/>
          </p:nvSpPr>
          <p:spPr>
            <a:xfrm>
              <a:off x="0" y="0"/>
              <a:ext cx="1693306" cy="874077"/>
            </a:xfrm>
            <a:custGeom>
              <a:avLst/>
              <a:gdLst/>
              <a:ahLst/>
              <a:cxnLst/>
              <a:rect l="l" t="t" r="r" b="b"/>
              <a:pathLst>
                <a:path w="1693306" h="874077">
                  <a:moveTo>
                    <a:pt x="41847" y="0"/>
                  </a:moveTo>
                  <a:lnTo>
                    <a:pt x="1651459" y="0"/>
                  </a:lnTo>
                  <a:cubicBezTo>
                    <a:pt x="1662558" y="0"/>
                    <a:pt x="1673202" y="4409"/>
                    <a:pt x="1681050" y="12257"/>
                  </a:cubicBezTo>
                  <a:cubicBezTo>
                    <a:pt x="1688897" y="20104"/>
                    <a:pt x="1693306" y="30748"/>
                    <a:pt x="1693306" y="41847"/>
                  </a:cubicBezTo>
                  <a:lnTo>
                    <a:pt x="1693306" y="832231"/>
                  </a:lnTo>
                  <a:cubicBezTo>
                    <a:pt x="1693306" y="843329"/>
                    <a:pt x="1688897" y="853973"/>
                    <a:pt x="1681050" y="861821"/>
                  </a:cubicBezTo>
                  <a:cubicBezTo>
                    <a:pt x="1673202" y="869669"/>
                    <a:pt x="1662558" y="874077"/>
                    <a:pt x="1651459" y="874077"/>
                  </a:cubicBezTo>
                  <a:lnTo>
                    <a:pt x="41847" y="874077"/>
                  </a:lnTo>
                  <a:cubicBezTo>
                    <a:pt x="18735" y="874077"/>
                    <a:pt x="0" y="855342"/>
                    <a:pt x="0" y="832231"/>
                  </a:cubicBezTo>
                  <a:lnTo>
                    <a:pt x="0" y="41847"/>
                  </a:lnTo>
                  <a:cubicBezTo>
                    <a:pt x="0" y="30748"/>
                    <a:pt x="4409" y="20104"/>
                    <a:pt x="12257" y="12257"/>
                  </a:cubicBezTo>
                  <a:cubicBezTo>
                    <a:pt x="20104" y="4409"/>
                    <a:pt x="30748" y="0"/>
                    <a:pt x="41847" y="0"/>
                  </a:cubicBezTo>
                  <a:close/>
                </a:path>
              </a:pathLst>
            </a:custGeom>
            <a:solidFill>
              <a:srgbClr val="00599F"/>
            </a:solidFill>
          </p:spPr>
          <p:txBody>
            <a:bodyPr/>
            <a:lstStyle/>
            <a:p>
              <a:endParaRPr lang="en-CA"/>
            </a:p>
          </p:txBody>
        </p:sp>
        <p:sp>
          <p:nvSpPr>
            <p:cNvPr id="47" name="TextBox 47"/>
            <p:cNvSpPr txBox="1"/>
            <p:nvPr/>
          </p:nvSpPr>
          <p:spPr>
            <a:xfrm>
              <a:off x="0" y="-38100"/>
              <a:ext cx="1693306" cy="912177"/>
            </a:xfrm>
            <a:prstGeom prst="rect">
              <a:avLst/>
            </a:prstGeom>
          </p:spPr>
          <p:txBody>
            <a:bodyPr lIns="50800" tIns="50800" rIns="50800" bIns="50800" rtlCol="0" anchor="ctr"/>
            <a:lstStyle/>
            <a:p>
              <a:pPr algn="ctr">
                <a:lnSpc>
                  <a:spcPts val="3359"/>
                </a:lnSpc>
              </a:pPr>
              <a:endParaRPr/>
            </a:p>
          </p:txBody>
        </p:sp>
      </p:grpSp>
      <p:grpSp>
        <p:nvGrpSpPr>
          <p:cNvPr id="48" name="Group 48"/>
          <p:cNvGrpSpPr/>
          <p:nvPr/>
        </p:nvGrpSpPr>
        <p:grpSpPr>
          <a:xfrm>
            <a:off x="12497072" y="3004030"/>
            <a:ext cx="4098029" cy="2251600"/>
            <a:chOff x="0" y="0"/>
            <a:chExt cx="1500320" cy="824329"/>
          </a:xfrm>
        </p:grpSpPr>
        <p:sp>
          <p:nvSpPr>
            <p:cNvPr id="49" name="Freeform 49"/>
            <p:cNvSpPr/>
            <p:nvPr/>
          </p:nvSpPr>
          <p:spPr>
            <a:xfrm>
              <a:off x="0" y="0"/>
              <a:ext cx="1500320" cy="824329"/>
            </a:xfrm>
            <a:custGeom>
              <a:avLst/>
              <a:gdLst/>
              <a:ahLst/>
              <a:cxnLst/>
              <a:rect l="l" t="t" r="r" b="b"/>
              <a:pathLst>
                <a:path w="1500320" h="824329">
                  <a:moveTo>
                    <a:pt x="47230" y="0"/>
                  </a:moveTo>
                  <a:lnTo>
                    <a:pt x="1453091" y="0"/>
                  </a:lnTo>
                  <a:cubicBezTo>
                    <a:pt x="1465617" y="0"/>
                    <a:pt x="1477630" y="4976"/>
                    <a:pt x="1486487" y="13833"/>
                  </a:cubicBezTo>
                  <a:cubicBezTo>
                    <a:pt x="1495344" y="22690"/>
                    <a:pt x="1500320" y="34703"/>
                    <a:pt x="1500320" y="47230"/>
                  </a:cubicBezTo>
                  <a:lnTo>
                    <a:pt x="1500320" y="777099"/>
                  </a:lnTo>
                  <a:cubicBezTo>
                    <a:pt x="1500320" y="789625"/>
                    <a:pt x="1495344" y="801638"/>
                    <a:pt x="1486487" y="810495"/>
                  </a:cubicBezTo>
                  <a:cubicBezTo>
                    <a:pt x="1477630" y="819353"/>
                    <a:pt x="1465617" y="824329"/>
                    <a:pt x="1453091" y="824329"/>
                  </a:cubicBezTo>
                  <a:lnTo>
                    <a:pt x="47230" y="824329"/>
                  </a:lnTo>
                  <a:cubicBezTo>
                    <a:pt x="34703" y="824329"/>
                    <a:pt x="22690" y="819353"/>
                    <a:pt x="13833" y="810495"/>
                  </a:cubicBezTo>
                  <a:cubicBezTo>
                    <a:pt x="4976" y="801638"/>
                    <a:pt x="0" y="789625"/>
                    <a:pt x="0" y="777099"/>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50" name="TextBox 50"/>
            <p:cNvSpPr txBox="1"/>
            <p:nvPr/>
          </p:nvSpPr>
          <p:spPr>
            <a:xfrm>
              <a:off x="0" y="-38100"/>
              <a:ext cx="1500320" cy="862429"/>
            </a:xfrm>
            <a:prstGeom prst="rect">
              <a:avLst/>
            </a:prstGeom>
          </p:spPr>
          <p:txBody>
            <a:bodyPr lIns="50800" tIns="50800" rIns="50800" bIns="50800" rtlCol="0" anchor="ctr"/>
            <a:lstStyle/>
            <a:p>
              <a:pPr algn="ctr">
                <a:lnSpc>
                  <a:spcPts val="3359"/>
                </a:lnSpc>
              </a:pPr>
              <a:endParaRPr/>
            </a:p>
          </p:txBody>
        </p:sp>
      </p:grpSp>
      <p:grpSp>
        <p:nvGrpSpPr>
          <p:cNvPr id="51" name="Group 51"/>
          <p:cNvGrpSpPr/>
          <p:nvPr/>
        </p:nvGrpSpPr>
        <p:grpSpPr>
          <a:xfrm>
            <a:off x="12497072" y="6415175"/>
            <a:ext cx="4098029" cy="2307986"/>
            <a:chOff x="0" y="0"/>
            <a:chExt cx="1500320" cy="844972"/>
          </a:xfrm>
        </p:grpSpPr>
        <p:sp>
          <p:nvSpPr>
            <p:cNvPr id="52" name="Freeform 52"/>
            <p:cNvSpPr/>
            <p:nvPr/>
          </p:nvSpPr>
          <p:spPr>
            <a:xfrm>
              <a:off x="0" y="0"/>
              <a:ext cx="1500320" cy="844972"/>
            </a:xfrm>
            <a:custGeom>
              <a:avLst/>
              <a:gdLst/>
              <a:ahLst/>
              <a:cxnLst/>
              <a:rect l="l" t="t" r="r" b="b"/>
              <a:pathLst>
                <a:path w="1500320" h="844972">
                  <a:moveTo>
                    <a:pt x="47230" y="0"/>
                  </a:moveTo>
                  <a:lnTo>
                    <a:pt x="1453091" y="0"/>
                  </a:lnTo>
                  <a:cubicBezTo>
                    <a:pt x="1465617" y="0"/>
                    <a:pt x="1477630" y="4976"/>
                    <a:pt x="1486487" y="13833"/>
                  </a:cubicBezTo>
                  <a:cubicBezTo>
                    <a:pt x="1495344" y="22690"/>
                    <a:pt x="1500320" y="34703"/>
                    <a:pt x="1500320" y="47230"/>
                  </a:cubicBezTo>
                  <a:lnTo>
                    <a:pt x="1500320" y="797742"/>
                  </a:lnTo>
                  <a:cubicBezTo>
                    <a:pt x="1500320" y="823827"/>
                    <a:pt x="1479175" y="844972"/>
                    <a:pt x="1453091" y="844972"/>
                  </a:cubicBezTo>
                  <a:lnTo>
                    <a:pt x="47230" y="844972"/>
                  </a:lnTo>
                  <a:cubicBezTo>
                    <a:pt x="34703" y="844972"/>
                    <a:pt x="22690" y="839996"/>
                    <a:pt x="13833" y="831139"/>
                  </a:cubicBezTo>
                  <a:cubicBezTo>
                    <a:pt x="4976" y="822281"/>
                    <a:pt x="0" y="810268"/>
                    <a:pt x="0" y="797742"/>
                  </a:cubicBezTo>
                  <a:lnTo>
                    <a:pt x="0" y="47230"/>
                  </a:lnTo>
                  <a:cubicBezTo>
                    <a:pt x="0" y="34703"/>
                    <a:pt x="4976" y="22690"/>
                    <a:pt x="13833" y="13833"/>
                  </a:cubicBezTo>
                  <a:cubicBezTo>
                    <a:pt x="22690" y="4976"/>
                    <a:pt x="34703" y="0"/>
                    <a:pt x="47230" y="0"/>
                  </a:cubicBezTo>
                  <a:close/>
                </a:path>
              </a:pathLst>
            </a:custGeom>
            <a:solidFill>
              <a:srgbClr val="FFFFFF"/>
            </a:solidFill>
          </p:spPr>
          <p:txBody>
            <a:bodyPr/>
            <a:lstStyle/>
            <a:p>
              <a:endParaRPr lang="en-CA"/>
            </a:p>
          </p:txBody>
        </p:sp>
        <p:sp>
          <p:nvSpPr>
            <p:cNvPr id="53" name="TextBox 53"/>
            <p:cNvSpPr txBox="1"/>
            <p:nvPr/>
          </p:nvSpPr>
          <p:spPr>
            <a:xfrm>
              <a:off x="0" y="-38100"/>
              <a:ext cx="1500320" cy="883072"/>
            </a:xfrm>
            <a:prstGeom prst="rect">
              <a:avLst/>
            </a:prstGeom>
          </p:spPr>
          <p:txBody>
            <a:bodyPr lIns="50800" tIns="50800" rIns="50800" bIns="50800" rtlCol="0" anchor="ctr"/>
            <a:lstStyle/>
            <a:p>
              <a:pPr algn="ctr">
                <a:lnSpc>
                  <a:spcPts val="3359"/>
                </a:lnSpc>
              </a:pPr>
              <a:endParaRPr/>
            </a:p>
          </p:txBody>
        </p:sp>
      </p:grpSp>
      <p:grpSp>
        <p:nvGrpSpPr>
          <p:cNvPr id="54" name="Group 54"/>
          <p:cNvGrpSpPr/>
          <p:nvPr/>
        </p:nvGrpSpPr>
        <p:grpSpPr>
          <a:xfrm>
            <a:off x="13939462" y="5658478"/>
            <a:ext cx="1213249" cy="575722"/>
            <a:chOff x="0" y="0"/>
            <a:chExt cx="812800" cy="385698"/>
          </a:xfrm>
        </p:grpSpPr>
        <p:sp>
          <p:nvSpPr>
            <p:cNvPr id="55" name="Freeform 55"/>
            <p:cNvSpPr/>
            <p:nvPr/>
          </p:nvSpPr>
          <p:spPr>
            <a:xfrm>
              <a:off x="0" y="0"/>
              <a:ext cx="812800" cy="385698"/>
            </a:xfrm>
            <a:custGeom>
              <a:avLst/>
              <a:gdLst/>
              <a:ahLst/>
              <a:cxnLst/>
              <a:rect l="l" t="t" r="r" b="b"/>
              <a:pathLst>
                <a:path w="812800" h="385698">
                  <a:moveTo>
                    <a:pt x="406400" y="385698"/>
                  </a:moveTo>
                  <a:lnTo>
                    <a:pt x="812800" y="0"/>
                  </a:lnTo>
                  <a:lnTo>
                    <a:pt x="0" y="0"/>
                  </a:lnTo>
                  <a:lnTo>
                    <a:pt x="406400" y="385698"/>
                  </a:lnTo>
                  <a:close/>
                </a:path>
              </a:pathLst>
            </a:custGeom>
            <a:solidFill>
              <a:srgbClr val="00599F"/>
            </a:solidFill>
          </p:spPr>
          <p:txBody>
            <a:bodyPr/>
            <a:lstStyle/>
            <a:p>
              <a:endParaRPr lang="en-CA"/>
            </a:p>
          </p:txBody>
        </p:sp>
        <p:sp>
          <p:nvSpPr>
            <p:cNvPr id="56" name="TextBox 56"/>
            <p:cNvSpPr txBox="1"/>
            <p:nvPr/>
          </p:nvSpPr>
          <p:spPr>
            <a:xfrm>
              <a:off x="127000" y="-10550"/>
              <a:ext cx="558800" cy="217174"/>
            </a:xfrm>
            <a:prstGeom prst="rect">
              <a:avLst/>
            </a:prstGeom>
          </p:spPr>
          <p:txBody>
            <a:bodyPr lIns="50800" tIns="50800" rIns="50800" bIns="50800" rtlCol="0" anchor="ctr"/>
            <a:lstStyle/>
            <a:p>
              <a:pPr algn="ctr">
                <a:lnSpc>
                  <a:spcPts val="3359"/>
                </a:lnSpc>
              </a:pPr>
              <a:endParaRPr/>
            </a:p>
          </p:txBody>
        </p:sp>
      </p:grpSp>
      <p:grpSp>
        <p:nvGrpSpPr>
          <p:cNvPr id="57" name="Group 57"/>
          <p:cNvGrpSpPr/>
          <p:nvPr/>
        </p:nvGrpSpPr>
        <p:grpSpPr>
          <a:xfrm>
            <a:off x="13939462" y="9023264"/>
            <a:ext cx="1213249" cy="494462"/>
            <a:chOff x="0" y="0"/>
            <a:chExt cx="812800" cy="331259"/>
          </a:xfrm>
        </p:grpSpPr>
        <p:sp>
          <p:nvSpPr>
            <p:cNvPr id="58" name="Freeform 58"/>
            <p:cNvSpPr/>
            <p:nvPr/>
          </p:nvSpPr>
          <p:spPr>
            <a:xfrm>
              <a:off x="0" y="0"/>
              <a:ext cx="812800" cy="331259"/>
            </a:xfrm>
            <a:custGeom>
              <a:avLst/>
              <a:gdLst/>
              <a:ahLst/>
              <a:cxnLst/>
              <a:rect l="l" t="t" r="r" b="b"/>
              <a:pathLst>
                <a:path w="812800" h="331259">
                  <a:moveTo>
                    <a:pt x="406400" y="331259"/>
                  </a:moveTo>
                  <a:lnTo>
                    <a:pt x="812800" y="0"/>
                  </a:lnTo>
                  <a:lnTo>
                    <a:pt x="0" y="0"/>
                  </a:lnTo>
                  <a:lnTo>
                    <a:pt x="406400" y="331259"/>
                  </a:lnTo>
                  <a:close/>
                </a:path>
              </a:pathLst>
            </a:custGeom>
            <a:solidFill>
              <a:srgbClr val="00599F"/>
            </a:solidFill>
          </p:spPr>
          <p:txBody>
            <a:bodyPr/>
            <a:lstStyle/>
            <a:p>
              <a:endParaRPr lang="en-CA"/>
            </a:p>
          </p:txBody>
        </p:sp>
        <p:sp>
          <p:nvSpPr>
            <p:cNvPr id="59" name="TextBox 59"/>
            <p:cNvSpPr txBox="1"/>
            <p:nvPr/>
          </p:nvSpPr>
          <p:spPr>
            <a:xfrm>
              <a:off x="127000" y="-23964"/>
              <a:ext cx="558800" cy="201424"/>
            </a:xfrm>
            <a:prstGeom prst="rect">
              <a:avLst/>
            </a:prstGeom>
          </p:spPr>
          <p:txBody>
            <a:bodyPr lIns="50800" tIns="50800" rIns="50800" bIns="50800" rtlCol="0" anchor="ctr"/>
            <a:lstStyle/>
            <a:p>
              <a:pPr algn="ctr">
                <a:lnSpc>
                  <a:spcPts val="3359"/>
                </a:lnSpc>
              </a:pPr>
              <a:endParaRPr/>
            </a:p>
          </p:txBody>
        </p:sp>
      </p:grpSp>
      <p:grpSp>
        <p:nvGrpSpPr>
          <p:cNvPr id="60" name="Group 60"/>
          <p:cNvGrpSpPr/>
          <p:nvPr/>
        </p:nvGrpSpPr>
        <p:grpSpPr>
          <a:xfrm>
            <a:off x="0" y="-1304750"/>
            <a:ext cx="18530586" cy="3086100"/>
            <a:chOff x="0" y="0"/>
            <a:chExt cx="4880484" cy="812800"/>
          </a:xfrm>
        </p:grpSpPr>
        <p:sp>
          <p:nvSpPr>
            <p:cNvPr id="61" name="Freeform 61"/>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62" name="TextBox 62"/>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sp>
        <p:nvSpPr>
          <p:cNvPr id="63" name="TextBox 63"/>
          <p:cNvSpPr txBox="1"/>
          <p:nvPr/>
        </p:nvSpPr>
        <p:spPr>
          <a:xfrm>
            <a:off x="1957330" y="3291207"/>
            <a:ext cx="3569166" cy="396240"/>
          </a:xfrm>
          <a:prstGeom prst="rect">
            <a:avLst/>
          </a:prstGeom>
        </p:spPr>
        <p:txBody>
          <a:bodyPr lIns="0" tIns="0" rIns="0" bIns="0" rtlCol="0" anchor="t">
            <a:spAutoFit/>
          </a:bodyPr>
          <a:lstStyle/>
          <a:p>
            <a:pPr algn="ctr">
              <a:lnSpc>
                <a:spcPts val="3359"/>
              </a:lnSpc>
            </a:pPr>
            <a:r>
              <a:rPr lang="en-US" sz="2400" b="1">
                <a:solidFill>
                  <a:srgbClr val="2D3E5F"/>
                </a:solidFill>
                <a:latin typeface="Montserrat Ultra-Bold"/>
                <a:ea typeface="Montserrat Ultra-Bold"/>
                <a:cs typeface="Montserrat Ultra-Bold"/>
                <a:sym typeface="Montserrat Ultra-Bold"/>
              </a:rPr>
              <a:t>Leadership</a:t>
            </a:r>
          </a:p>
        </p:txBody>
      </p:sp>
      <p:sp>
        <p:nvSpPr>
          <p:cNvPr id="64" name="TextBox 64"/>
          <p:cNvSpPr txBox="1"/>
          <p:nvPr/>
        </p:nvSpPr>
        <p:spPr>
          <a:xfrm>
            <a:off x="1957330" y="6702352"/>
            <a:ext cx="3569166" cy="396240"/>
          </a:xfrm>
          <a:prstGeom prst="rect">
            <a:avLst/>
          </a:prstGeom>
        </p:spPr>
        <p:txBody>
          <a:bodyPr lIns="0" tIns="0" rIns="0" bIns="0" rtlCol="0" anchor="t">
            <a:spAutoFit/>
          </a:bodyPr>
          <a:lstStyle/>
          <a:p>
            <a:pPr algn="ctr">
              <a:lnSpc>
                <a:spcPts val="3359"/>
              </a:lnSpc>
            </a:pPr>
            <a:r>
              <a:rPr lang="en-US" sz="2400" b="1">
                <a:solidFill>
                  <a:srgbClr val="2D3E5F"/>
                </a:solidFill>
                <a:latin typeface="Montserrat Ultra-Bold"/>
                <a:ea typeface="Montserrat Ultra-Bold"/>
                <a:cs typeface="Montserrat Ultra-Bold"/>
                <a:sym typeface="Montserrat Ultra-Bold"/>
              </a:rPr>
              <a:t>Communication</a:t>
            </a:r>
          </a:p>
        </p:txBody>
      </p:sp>
      <p:sp>
        <p:nvSpPr>
          <p:cNvPr id="65" name="TextBox 65"/>
          <p:cNvSpPr txBox="1"/>
          <p:nvPr/>
        </p:nvSpPr>
        <p:spPr>
          <a:xfrm>
            <a:off x="7359417" y="3301070"/>
            <a:ext cx="3569166" cy="396240"/>
          </a:xfrm>
          <a:prstGeom prst="rect">
            <a:avLst/>
          </a:prstGeom>
        </p:spPr>
        <p:txBody>
          <a:bodyPr lIns="0" tIns="0" rIns="0" bIns="0" rtlCol="0" anchor="t">
            <a:spAutoFit/>
          </a:bodyPr>
          <a:lstStyle/>
          <a:p>
            <a:pPr algn="ctr">
              <a:lnSpc>
                <a:spcPts val="3359"/>
              </a:lnSpc>
            </a:pPr>
            <a:r>
              <a:rPr lang="en-US" sz="2399" b="1">
                <a:solidFill>
                  <a:srgbClr val="2D3E5F"/>
                </a:solidFill>
                <a:latin typeface="Montserrat Ultra-Bold"/>
                <a:ea typeface="Montserrat Ultra-Bold"/>
                <a:cs typeface="Montserrat Ultra-Bold"/>
                <a:sym typeface="Montserrat Ultra-Bold"/>
              </a:rPr>
              <a:t>Crisis Management</a:t>
            </a:r>
          </a:p>
        </p:txBody>
      </p:sp>
      <p:sp>
        <p:nvSpPr>
          <p:cNvPr id="66" name="TextBox 66"/>
          <p:cNvSpPr txBox="1"/>
          <p:nvPr/>
        </p:nvSpPr>
        <p:spPr>
          <a:xfrm>
            <a:off x="7359417" y="6613250"/>
            <a:ext cx="3569166" cy="815340"/>
          </a:xfrm>
          <a:prstGeom prst="rect">
            <a:avLst/>
          </a:prstGeom>
        </p:spPr>
        <p:txBody>
          <a:bodyPr lIns="0" tIns="0" rIns="0" bIns="0" rtlCol="0" anchor="t">
            <a:spAutoFit/>
          </a:bodyPr>
          <a:lstStyle/>
          <a:p>
            <a:pPr algn="ctr">
              <a:lnSpc>
                <a:spcPts val="3359"/>
              </a:lnSpc>
            </a:pPr>
            <a:r>
              <a:rPr lang="en-US" sz="2400" b="1">
                <a:solidFill>
                  <a:srgbClr val="2D3E5F"/>
                </a:solidFill>
                <a:latin typeface="Montserrat Ultra-Bold"/>
                <a:ea typeface="Montserrat Ultra-Bold"/>
                <a:cs typeface="Montserrat Ultra-Bold"/>
                <a:sym typeface="Montserrat Ultra-Bold"/>
              </a:rPr>
              <a:t>Financial Understanding</a:t>
            </a:r>
          </a:p>
        </p:txBody>
      </p:sp>
      <p:sp>
        <p:nvSpPr>
          <p:cNvPr id="67" name="TextBox 67"/>
          <p:cNvSpPr txBox="1"/>
          <p:nvPr/>
        </p:nvSpPr>
        <p:spPr>
          <a:xfrm>
            <a:off x="1957330" y="3990166"/>
            <a:ext cx="3569166"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Guiding teams to deliver excellent guest experiences and achieve operational goals.</a:t>
            </a:r>
          </a:p>
        </p:txBody>
      </p:sp>
      <p:sp>
        <p:nvSpPr>
          <p:cNvPr id="68" name="TextBox 68"/>
          <p:cNvSpPr txBox="1"/>
          <p:nvPr/>
        </p:nvSpPr>
        <p:spPr>
          <a:xfrm>
            <a:off x="1954189" y="7390490"/>
            <a:ext cx="3569166"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Clear, effective interaction with guests, staff, and stakeholders in diverse situations.</a:t>
            </a:r>
          </a:p>
        </p:txBody>
      </p:sp>
      <p:sp>
        <p:nvSpPr>
          <p:cNvPr id="69" name="TextBox 69"/>
          <p:cNvSpPr txBox="1"/>
          <p:nvPr/>
        </p:nvSpPr>
        <p:spPr>
          <a:xfrm>
            <a:off x="7210438" y="3990166"/>
            <a:ext cx="3899489"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Responding calmly and efficiently to emergencies or unexpected challenges in operations.</a:t>
            </a:r>
          </a:p>
        </p:txBody>
      </p:sp>
      <p:sp>
        <p:nvSpPr>
          <p:cNvPr id="70" name="TextBox 70"/>
          <p:cNvSpPr txBox="1"/>
          <p:nvPr/>
        </p:nvSpPr>
        <p:spPr>
          <a:xfrm>
            <a:off x="7178074" y="7632182"/>
            <a:ext cx="3931853"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Managing budgets, costs, and revenue to ensure profitable hospitality operations.</a:t>
            </a:r>
          </a:p>
        </p:txBody>
      </p:sp>
      <p:sp>
        <p:nvSpPr>
          <p:cNvPr id="71" name="TextBox 71"/>
          <p:cNvSpPr txBox="1"/>
          <p:nvPr/>
        </p:nvSpPr>
        <p:spPr>
          <a:xfrm>
            <a:off x="12761504" y="3291207"/>
            <a:ext cx="3569166" cy="396240"/>
          </a:xfrm>
          <a:prstGeom prst="rect">
            <a:avLst/>
          </a:prstGeom>
        </p:spPr>
        <p:txBody>
          <a:bodyPr lIns="0" tIns="0" rIns="0" bIns="0" rtlCol="0" anchor="t">
            <a:spAutoFit/>
          </a:bodyPr>
          <a:lstStyle/>
          <a:p>
            <a:pPr algn="ctr">
              <a:lnSpc>
                <a:spcPts val="3359"/>
              </a:lnSpc>
            </a:pPr>
            <a:r>
              <a:rPr lang="en-US" sz="2400" b="1">
                <a:solidFill>
                  <a:srgbClr val="2D3E5F"/>
                </a:solidFill>
                <a:latin typeface="Montserrat Ultra-Bold"/>
                <a:ea typeface="Montserrat Ultra-Bold"/>
                <a:cs typeface="Montserrat Ultra-Bold"/>
                <a:sym typeface="Montserrat Ultra-Bold"/>
              </a:rPr>
              <a:t>Cultural Intelligence</a:t>
            </a:r>
          </a:p>
        </p:txBody>
      </p:sp>
      <p:sp>
        <p:nvSpPr>
          <p:cNvPr id="72" name="TextBox 72"/>
          <p:cNvSpPr txBox="1"/>
          <p:nvPr/>
        </p:nvSpPr>
        <p:spPr>
          <a:xfrm>
            <a:off x="12761504" y="6613250"/>
            <a:ext cx="3569166" cy="815340"/>
          </a:xfrm>
          <a:prstGeom prst="rect">
            <a:avLst/>
          </a:prstGeom>
        </p:spPr>
        <p:txBody>
          <a:bodyPr lIns="0" tIns="0" rIns="0" bIns="0" rtlCol="0" anchor="t">
            <a:spAutoFit/>
          </a:bodyPr>
          <a:lstStyle/>
          <a:p>
            <a:pPr algn="ctr">
              <a:lnSpc>
                <a:spcPts val="3359"/>
              </a:lnSpc>
            </a:pPr>
            <a:r>
              <a:rPr lang="en-US" sz="2400" b="1">
                <a:solidFill>
                  <a:srgbClr val="2D3E5F"/>
                </a:solidFill>
                <a:latin typeface="Montserrat Ultra-Bold"/>
                <a:ea typeface="Montserrat Ultra-Bold"/>
                <a:cs typeface="Montserrat Ultra-Bold"/>
                <a:sym typeface="Montserrat Ultra-Bold"/>
              </a:rPr>
              <a:t>Entrepreneurial Thinking</a:t>
            </a:r>
          </a:p>
        </p:txBody>
      </p:sp>
      <p:sp>
        <p:nvSpPr>
          <p:cNvPr id="73" name="TextBox 73"/>
          <p:cNvSpPr txBox="1"/>
          <p:nvPr/>
        </p:nvSpPr>
        <p:spPr>
          <a:xfrm>
            <a:off x="12761504" y="3990166"/>
            <a:ext cx="3569166"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Respecting and adapting to diverse guests, staff, and cultural expectations.</a:t>
            </a:r>
          </a:p>
        </p:txBody>
      </p:sp>
      <p:sp>
        <p:nvSpPr>
          <p:cNvPr id="74" name="TextBox 74"/>
          <p:cNvSpPr txBox="1"/>
          <p:nvPr/>
        </p:nvSpPr>
        <p:spPr>
          <a:xfrm>
            <a:off x="12671016" y="7573178"/>
            <a:ext cx="3750141" cy="935355"/>
          </a:xfrm>
          <a:prstGeom prst="rect">
            <a:avLst/>
          </a:prstGeom>
        </p:spPr>
        <p:txBody>
          <a:bodyPr lIns="0" tIns="0" rIns="0" bIns="0" rtlCol="0" anchor="t">
            <a:spAutoFit/>
          </a:bodyPr>
          <a:lstStyle/>
          <a:p>
            <a:pPr algn="ctr">
              <a:lnSpc>
                <a:spcPts val="2519"/>
              </a:lnSpc>
            </a:pPr>
            <a:r>
              <a:rPr lang="en-US" sz="1799">
                <a:solidFill>
                  <a:srgbClr val="2D3E5F"/>
                </a:solidFill>
                <a:latin typeface="Montserrat"/>
                <a:ea typeface="Montserrat"/>
                <a:cs typeface="Montserrat"/>
                <a:sym typeface="Montserrat"/>
              </a:rPr>
              <a:t>Innovating and seizing opportunities to improve services and business outcomes.</a:t>
            </a:r>
          </a:p>
        </p:txBody>
      </p:sp>
      <p:sp>
        <p:nvSpPr>
          <p:cNvPr id="75" name="TextBox 75"/>
          <p:cNvSpPr txBox="1"/>
          <p:nvPr/>
        </p:nvSpPr>
        <p:spPr>
          <a:xfrm>
            <a:off x="1028700" y="537691"/>
            <a:ext cx="16230600"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Learn with us, keep these skills forever.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D3E5F"/>
        </a:solidFill>
        <a:effectLst/>
      </p:bgPr>
    </p:bg>
    <p:spTree>
      <p:nvGrpSpPr>
        <p:cNvPr id="1" name=""/>
        <p:cNvGrpSpPr/>
        <p:nvPr/>
      </p:nvGrpSpPr>
      <p:grpSpPr>
        <a:xfrm>
          <a:off x="0" y="0"/>
          <a:ext cx="0" cy="0"/>
          <a:chOff x="0" y="0"/>
          <a:chExt cx="0" cy="0"/>
        </a:xfrm>
      </p:grpSpPr>
      <p:sp>
        <p:nvSpPr>
          <p:cNvPr id="2" name="Freeform 2"/>
          <p:cNvSpPr/>
          <p:nvPr/>
        </p:nvSpPr>
        <p:spPr>
          <a:xfrm>
            <a:off x="15122576" y="246592"/>
            <a:ext cx="2819375" cy="2537437"/>
          </a:xfrm>
          <a:custGeom>
            <a:avLst/>
            <a:gdLst/>
            <a:ahLst/>
            <a:cxnLst/>
            <a:rect l="l" t="t" r="r" b="b"/>
            <a:pathLst>
              <a:path w="2819375" h="2537437">
                <a:moveTo>
                  <a:pt x="0" y="0"/>
                </a:moveTo>
                <a:lnTo>
                  <a:pt x="2819375" y="0"/>
                </a:lnTo>
                <a:lnTo>
                  <a:pt x="2819375" y="2537437"/>
                </a:lnTo>
                <a:lnTo>
                  <a:pt x="0" y="2537437"/>
                </a:lnTo>
                <a:lnTo>
                  <a:pt x="0" y="0"/>
                </a:lnTo>
                <a:close/>
              </a:path>
            </a:pathLst>
          </a:custGeom>
          <a:blipFill>
            <a:blip r:embed="rId2"/>
            <a:stretch>
              <a:fillRect/>
            </a:stretch>
          </a:blipFill>
        </p:spPr>
        <p:txBody>
          <a:bodyPr/>
          <a:lstStyle/>
          <a:p>
            <a:endParaRPr lang="en-CA"/>
          </a:p>
        </p:txBody>
      </p:sp>
      <p:sp>
        <p:nvSpPr>
          <p:cNvPr id="3" name="Freeform 3"/>
          <p:cNvSpPr/>
          <p:nvPr/>
        </p:nvSpPr>
        <p:spPr>
          <a:xfrm>
            <a:off x="12714940" y="3988603"/>
            <a:ext cx="3268368" cy="3240591"/>
          </a:xfrm>
          <a:custGeom>
            <a:avLst/>
            <a:gdLst/>
            <a:ahLst/>
            <a:cxnLst/>
            <a:rect l="l" t="t" r="r" b="b"/>
            <a:pathLst>
              <a:path w="3268368" h="3240591">
                <a:moveTo>
                  <a:pt x="0" y="0"/>
                </a:moveTo>
                <a:lnTo>
                  <a:pt x="3268367" y="0"/>
                </a:lnTo>
                <a:lnTo>
                  <a:pt x="3268367" y="3240592"/>
                </a:lnTo>
                <a:lnTo>
                  <a:pt x="0" y="3240592"/>
                </a:lnTo>
                <a:lnTo>
                  <a:pt x="0" y="0"/>
                </a:lnTo>
                <a:close/>
              </a:path>
            </a:pathLst>
          </a:custGeom>
          <a:blipFill>
            <a:blip r:embed="rId3"/>
            <a:stretch>
              <a:fillRect/>
            </a:stretch>
          </a:blipFill>
        </p:spPr>
        <p:txBody>
          <a:bodyPr/>
          <a:lstStyle/>
          <a:p>
            <a:endParaRPr lang="en-CA"/>
          </a:p>
        </p:txBody>
      </p:sp>
      <p:sp>
        <p:nvSpPr>
          <p:cNvPr id="4" name="TextBox 4"/>
          <p:cNvSpPr txBox="1"/>
          <p:nvPr/>
        </p:nvSpPr>
        <p:spPr>
          <a:xfrm>
            <a:off x="1161876" y="6168413"/>
            <a:ext cx="7776494" cy="1581150"/>
          </a:xfrm>
          <a:prstGeom prst="rect">
            <a:avLst/>
          </a:prstGeom>
        </p:spPr>
        <p:txBody>
          <a:bodyPr lIns="0" tIns="0" rIns="0" bIns="0" rtlCol="0" anchor="t">
            <a:spAutoFit/>
          </a:bodyPr>
          <a:lstStyle/>
          <a:p>
            <a:pPr marL="647700" lvl="1" indent="-323850" algn="l">
              <a:lnSpc>
                <a:spcPts val="4200"/>
              </a:lnSpc>
              <a:buFont typeface="Arial"/>
              <a:buChar char="•"/>
            </a:pPr>
            <a:r>
              <a:rPr lang="en-US" sz="3000" i="1">
                <a:solidFill>
                  <a:srgbClr val="FFFFFF"/>
                </a:solidFill>
                <a:latin typeface="Montserrat Italics"/>
                <a:ea typeface="Montserrat Italics"/>
                <a:cs typeface="Montserrat Italics"/>
                <a:sym typeface="Montserrat Italics"/>
              </a:rPr>
              <a:t>Apply for a summer job or Co-Op</a:t>
            </a:r>
          </a:p>
          <a:p>
            <a:pPr marL="647700" lvl="1" indent="-323850" algn="l">
              <a:lnSpc>
                <a:spcPts val="4200"/>
              </a:lnSpc>
              <a:buFont typeface="Arial"/>
              <a:buChar char="•"/>
            </a:pPr>
            <a:r>
              <a:rPr lang="en-US" sz="3000" i="1">
                <a:solidFill>
                  <a:srgbClr val="FFFFFF"/>
                </a:solidFill>
                <a:latin typeface="Montserrat Italics"/>
                <a:ea typeface="Montserrat Italics"/>
                <a:cs typeface="Montserrat Italics"/>
                <a:sym typeface="Montserrat Italics"/>
              </a:rPr>
              <a:t>Job Shadow</a:t>
            </a:r>
          </a:p>
          <a:p>
            <a:pPr marL="647700" lvl="1" indent="-323850" algn="l">
              <a:lnSpc>
                <a:spcPts val="4200"/>
              </a:lnSpc>
              <a:buFont typeface="Arial"/>
              <a:buChar char="•"/>
            </a:pPr>
            <a:r>
              <a:rPr lang="en-US" sz="3000" i="1">
                <a:solidFill>
                  <a:srgbClr val="FFFFFF"/>
                </a:solidFill>
                <a:latin typeface="Montserrat Italics"/>
                <a:ea typeface="Montserrat Italics"/>
                <a:cs typeface="Montserrat Italics"/>
                <a:sym typeface="Montserrat Italics"/>
              </a:rPr>
              <a:t>Connect with local hotels</a:t>
            </a:r>
          </a:p>
        </p:txBody>
      </p:sp>
      <p:sp>
        <p:nvSpPr>
          <p:cNvPr id="5" name="TextBox 5"/>
          <p:cNvSpPr txBox="1"/>
          <p:nvPr/>
        </p:nvSpPr>
        <p:spPr>
          <a:xfrm>
            <a:off x="11914311" y="7701938"/>
            <a:ext cx="4869624" cy="1516549"/>
          </a:xfrm>
          <a:prstGeom prst="rect">
            <a:avLst/>
          </a:prstGeom>
        </p:spPr>
        <p:txBody>
          <a:bodyPr lIns="0" tIns="0" rIns="0" bIns="0" rtlCol="0" anchor="t">
            <a:spAutoFit/>
          </a:bodyPr>
          <a:lstStyle/>
          <a:p>
            <a:pPr algn="ctr">
              <a:lnSpc>
                <a:spcPts val="4085"/>
              </a:lnSpc>
            </a:pPr>
            <a:r>
              <a:rPr lang="en-US" sz="2918" b="1" i="1">
                <a:solidFill>
                  <a:srgbClr val="FFFFFF"/>
                </a:solidFill>
                <a:latin typeface="Montserrat Bold Italics"/>
                <a:ea typeface="Montserrat Bold Italics"/>
                <a:cs typeface="Montserrat Bold Italics"/>
                <a:sym typeface="Montserrat Bold Italics"/>
              </a:rPr>
              <a:t>VISIT THE BCHA WEBSITE FOR MORE INFORMATION!</a:t>
            </a:r>
          </a:p>
        </p:txBody>
      </p:sp>
      <p:sp>
        <p:nvSpPr>
          <p:cNvPr id="6" name="TextBox 6"/>
          <p:cNvSpPr txBox="1"/>
          <p:nvPr/>
        </p:nvSpPr>
        <p:spPr>
          <a:xfrm>
            <a:off x="732505" y="3683003"/>
            <a:ext cx="4462097" cy="1460497"/>
          </a:xfrm>
          <a:prstGeom prst="rect">
            <a:avLst/>
          </a:prstGeom>
        </p:spPr>
        <p:txBody>
          <a:bodyPr lIns="0" tIns="0" rIns="0" bIns="0" rtlCol="0" anchor="t">
            <a:spAutoFit/>
          </a:bodyPr>
          <a:lstStyle/>
          <a:p>
            <a:pPr algn="ctr">
              <a:lnSpc>
                <a:spcPts val="11900"/>
              </a:lnSpc>
            </a:pPr>
            <a:r>
              <a:rPr lang="en-US" sz="8500" b="1">
                <a:solidFill>
                  <a:srgbClr val="FDFCFC"/>
                </a:solidFill>
                <a:latin typeface="Montserrat Classic Bold"/>
                <a:ea typeface="Montserrat Classic Bold"/>
                <a:cs typeface="Montserrat Classic Bold"/>
                <a:sym typeface="Montserrat Classic Bold"/>
              </a:rPr>
              <a:t>+ Q&amp;A</a:t>
            </a:r>
          </a:p>
        </p:txBody>
      </p:sp>
      <p:sp>
        <p:nvSpPr>
          <p:cNvPr id="7" name="TextBox 7"/>
          <p:cNvSpPr txBox="1"/>
          <p:nvPr/>
        </p:nvSpPr>
        <p:spPr>
          <a:xfrm>
            <a:off x="1161876" y="2146297"/>
            <a:ext cx="9942594" cy="1708156"/>
          </a:xfrm>
          <a:prstGeom prst="rect">
            <a:avLst/>
          </a:prstGeom>
        </p:spPr>
        <p:txBody>
          <a:bodyPr lIns="0" tIns="0" rIns="0" bIns="0" rtlCol="0" anchor="t">
            <a:spAutoFit/>
          </a:bodyPr>
          <a:lstStyle/>
          <a:p>
            <a:pPr algn="ctr">
              <a:lnSpc>
                <a:spcPts val="13999"/>
              </a:lnSpc>
            </a:pPr>
            <a:r>
              <a:rPr lang="en-US" sz="9999" b="1">
                <a:solidFill>
                  <a:srgbClr val="FDFCFC"/>
                </a:solidFill>
                <a:latin typeface="Montserrat Classic Bold"/>
                <a:ea typeface="Montserrat Classic Bold"/>
                <a:cs typeface="Montserrat Classic Bold"/>
                <a:sym typeface="Montserrat Classic Bold"/>
              </a:rPr>
              <a:t>Your First Step!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72070"/>
          </a:xfrm>
          <a:custGeom>
            <a:avLst/>
            <a:gdLst/>
            <a:ahLst/>
            <a:cxnLst/>
            <a:rect l="l" t="t" r="r" b="b"/>
            <a:pathLst>
              <a:path w="18288000" h="10272070">
                <a:moveTo>
                  <a:pt x="0" y="0"/>
                </a:moveTo>
                <a:lnTo>
                  <a:pt x="18288000" y="0"/>
                </a:lnTo>
                <a:lnTo>
                  <a:pt x="18288000" y="10272070"/>
                </a:lnTo>
                <a:lnTo>
                  <a:pt x="0" y="10272070"/>
                </a:lnTo>
                <a:lnTo>
                  <a:pt x="0" y="0"/>
                </a:lnTo>
                <a:close/>
              </a:path>
            </a:pathLst>
          </a:custGeom>
          <a:blipFill>
            <a:blip r:embed="rId3"/>
            <a:stretch>
              <a:fillRect t="-1861" b="-16868"/>
            </a:stretch>
          </a:blipFill>
        </p:spPr>
        <p:txBody>
          <a:bodyPr/>
          <a:lstStyle/>
          <a:p>
            <a:endParaRPr lang="en-CA"/>
          </a:p>
        </p:txBody>
      </p:sp>
      <p:grpSp>
        <p:nvGrpSpPr>
          <p:cNvPr id="3" name="Group 3"/>
          <p:cNvGrpSpPr/>
          <p:nvPr/>
        </p:nvGrpSpPr>
        <p:grpSpPr>
          <a:xfrm>
            <a:off x="0" y="0"/>
            <a:ext cx="18288000" cy="10272070"/>
            <a:chOff x="0" y="0"/>
            <a:chExt cx="4816593" cy="2705401"/>
          </a:xfrm>
        </p:grpSpPr>
        <p:sp>
          <p:nvSpPr>
            <p:cNvPr id="4" name="Freeform 4"/>
            <p:cNvSpPr/>
            <p:nvPr/>
          </p:nvSpPr>
          <p:spPr>
            <a:xfrm>
              <a:off x="0" y="0"/>
              <a:ext cx="4816592" cy="2705401"/>
            </a:xfrm>
            <a:custGeom>
              <a:avLst/>
              <a:gdLst/>
              <a:ahLst/>
              <a:cxnLst/>
              <a:rect l="l" t="t" r="r" b="b"/>
              <a:pathLst>
                <a:path w="4816592" h="2705401">
                  <a:moveTo>
                    <a:pt x="0" y="0"/>
                  </a:moveTo>
                  <a:lnTo>
                    <a:pt x="4816592" y="0"/>
                  </a:lnTo>
                  <a:lnTo>
                    <a:pt x="4816592" y="2705401"/>
                  </a:lnTo>
                  <a:lnTo>
                    <a:pt x="0" y="2705401"/>
                  </a:lnTo>
                  <a:close/>
                </a:path>
              </a:pathLst>
            </a:custGeom>
            <a:gradFill rotWithShape="1">
              <a:gsLst>
                <a:gs pos="0">
                  <a:srgbClr val="00599F">
                    <a:alpha val="86000"/>
                  </a:srgbClr>
                </a:gs>
                <a:gs pos="100000">
                  <a:srgbClr val="FFFFFF">
                    <a:alpha val="45580"/>
                  </a:srgbClr>
                </a:gs>
              </a:gsLst>
              <a:lin ang="2700000"/>
            </a:gradFill>
          </p:spPr>
          <p:txBody>
            <a:bodyPr/>
            <a:lstStyle/>
            <a:p>
              <a:endParaRPr lang="en-CA"/>
            </a:p>
          </p:txBody>
        </p:sp>
        <p:sp>
          <p:nvSpPr>
            <p:cNvPr id="5" name="TextBox 5"/>
            <p:cNvSpPr txBox="1"/>
            <p:nvPr/>
          </p:nvSpPr>
          <p:spPr>
            <a:xfrm>
              <a:off x="0" y="-38100"/>
              <a:ext cx="4816593" cy="2743501"/>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flipV="1">
            <a:off x="11657144" y="793106"/>
            <a:ext cx="7116107" cy="0"/>
          </a:xfrm>
          <a:prstGeom prst="line">
            <a:avLst/>
          </a:prstGeom>
          <a:ln w="28575" cap="flat">
            <a:solidFill>
              <a:srgbClr val="2D3E5F"/>
            </a:solidFill>
            <a:prstDash val="solid"/>
            <a:headEnd type="none" w="sm" len="sm"/>
            <a:tailEnd type="none" w="sm" len="sm"/>
          </a:ln>
        </p:spPr>
        <p:txBody>
          <a:bodyPr/>
          <a:lstStyle/>
          <a:p>
            <a:endParaRPr lang="en-CA"/>
          </a:p>
        </p:txBody>
      </p:sp>
      <p:grpSp>
        <p:nvGrpSpPr>
          <p:cNvPr id="7" name="Group 7"/>
          <p:cNvGrpSpPr/>
          <p:nvPr/>
        </p:nvGrpSpPr>
        <p:grpSpPr>
          <a:xfrm>
            <a:off x="4467161" y="4693820"/>
            <a:ext cx="9353678" cy="2394552"/>
            <a:chOff x="0" y="0"/>
            <a:chExt cx="2081806" cy="532945"/>
          </a:xfrm>
        </p:grpSpPr>
        <p:sp>
          <p:nvSpPr>
            <p:cNvPr id="8" name="Freeform 8"/>
            <p:cNvSpPr/>
            <p:nvPr/>
          </p:nvSpPr>
          <p:spPr>
            <a:xfrm>
              <a:off x="0" y="0"/>
              <a:ext cx="2081806" cy="532945"/>
            </a:xfrm>
            <a:custGeom>
              <a:avLst/>
              <a:gdLst/>
              <a:ahLst/>
              <a:cxnLst/>
              <a:rect l="l" t="t" r="r" b="b"/>
              <a:pathLst>
                <a:path w="2081806" h="532945">
                  <a:moveTo>
                    <a:pt x="37246" y="0"/>
                  </a:moveTo>
                  <a:lnTo>
                    <a:pt x="2044560" y="0"/>
                  </a:lnTo>
                  <a:cubicBezTo>
                    <a:pt x="2054438" y="0"/>
                    <a:pt x="2063912" y="3924"/>
                    <a:pt x="2070897" y="10909"/>
                  </a:cubicBezTo>
                  <a:cubicBezTo>
                    <a:pt x="2077882" y="17894"/>
                    <a:pt x="2081806" y="27368"/>
                    <a:pt x="2081806" y="37246"/>
                  </a:cubicBezTo>
                  <a:lnTo>
                    <a:pt x="2081806" y="495699"/>
                  </a:lnTo>
                  <a:cubicBezTo>
                    <a:pt x="2081806" y="505577"/>
                    <a:pt x="2077882" y="515051"/>
                    <a:pt x="2070897" y="522036"/>
                  </a:cubicBezTo>
                  <a:cubicBezTo>
                    <a:pt x="2063912" y="529021"/>
                    <a:pt x="2054438" y="532945"/>
                    <a:pt x="2044560" y="532945"/>
                  </a:cubicBezTo>
                  <a:lnTo>
                    <a:pt x="37246" y="532945"/>
                  </a:lnTo>
                  <a:cubicBezTo>
                    <a:pt x="27368" y="532945"/>
                    <a:pt x="17894" y="529021"/>
                    <a:pt x="10909" y="522036"/>
                  </a:cubicBezTo>
                  <a:cubicBezTo>
                    <a:pt x="3924" y="515051"/>
                    <a:pt x="0" y="505577"/>
                    <a:pt x="0" y="495699"/>
                  </a:cubicBezTo>
                  <a:lnTo>
                    <a:pt x="0" y="37246"/>
                  </a:lnTo>
                  <a:cubicBezTo>
                    <a:pt x="0" y="27368"/>
                    <a:pt x="3924" y="17894"/>
                    <a:pt x="10909" y="10909"/>
                  </a:cubicBezTo>
                  <a:cubicBezTo>
                    <a:pt x="17894" y="3924"/>
                    <a:pt x="27368" y="0"/>
                    <a:pt x="37246" y="0"/>
                  </a:cubicBezTo>
                  <a:close/>
                </a:path>
              </a:pathLst>
            </a:custGeom>
            <a:solidFill>
              <a:srgbClr val="FDFCFC"/>
            </a:solidFill>
            <a:ln w="95250" cap="rnd">
              <a:solidFill>
                <a:srgbClr val="2D3E5F"/>
              </a:solidFill>
              <a:prstDash val="solid"/>
              <a:round/>
            </a:ln>
          </p:spPr>
          <p:txBody>
            <a:bodyPr/>
            <a:lstStyle/>
            <a:p>
              <a:endParaRPr lang="en-CA"/>
            </a:p>
          </p:txBody>
        </p:sp>
        <p:sp>
          <p:nvSpPr>
            <p:cNvPr id="9" name="TextBox 9"/>
            <p:cNvSpPr txBox="1"/>
            <p:nvPr/>
          </p:nvSpPr>
          <p:spPr>
            <a:xfrm>
              <a:off x="0" y="-66675"/>
              <a:ext cx="2081806" cy="599620"/>
            </a:xfrm>
            <a:prstGeom prst="rect">
              <a:avLst/>
            </a:prstGeom>
          </p:spPr>
          <p:txBody>
            <a:bodyPr lIns="50800" tIns="50800" rIns="50800" bIns="50800" rtlCol="0" anchor="ctr"/>
            <a:lstStyle/>
            <a:p>
              <a:pPr algn="ctr">
                <a:lnSpc>
                  <a:spcPts val="3000"/>
                </a:lnSpc>
              </a:pPr>
              <a:endParaRPr/>
            </a:p>
          </p:txBody>
        </p:sp>
      </p:grpSp>
      <p:grpSp>
        <p:nvGrpSpPr>
          <p:cNvPr id="10" name="Group 10"/>
          <p:cNvGrpSpPr/>
          <p:nvPr/>
        </p:nvGrpSpPr>
        <p:grpSpPr>
          <a:xfrm>
            <a:off x="0" y="-1304750"/>
            <a:ext cx="18530586" cy="3086100"/>
            <a:chOff x="0" y="0"/>
            <a:chExt cx="4880484" cy="812800"/>
          </a:xfrm>
        </p:grpSpPr>
        <p:sp>
          <p:nvSpPr>
            <p:cNvPr id="11" name="Freeform 11"/>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12" name="TextBox 12"/>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3116607" y="3690688"/>
            <a:ext cx="12054786" cy="695363"/>
          </a:xfrm>
          <a:prstGeom prst="rect">
            <a:avLst/>
          </a:prstGeom>
        </p:spPr>
        <p:txBody>
          <a:bodyPr lIns="0" tIns="0" rIns="0" bIns="0" rtlCol="0" anchor="t">
            <a:spAutoFit/>
          </a:bodyPr>
          <a:lstStyle/>
          <a:p>
            <a:pPr algn="ctr">
              <a:lnSpc>
                <a:spcPts val="5772"/>
              </a:lnSpc>
            </a:pPr>
            <a:r>
              <a:rPr lang="en-US" sz="4123" b="1">
                <a:solidFill>
                  <a:srgbClr val="2D3E5F"/>
                </a:solidFill>
                <a:latin typeface="Montserrat Bold"/>
                <a:ea typeface="Montserrat Bold"/>
                <a:cs typeface="Montserrat Bold"/>
                <a:sym typeface="Montserrat Bold"/>
              </a:rPr>
              <a:t>In the Hospitality sector, there are currently</a:t>
            </a:r>
          </a:p>
        </p:txBody>
      </p:sp>
      <p:sp>
        <p:nvSpPr>
          <p:cNvPr id="14" name="TextBox 14"/>
          <p:cNvSpPr txBox="1"/>
          <p:nvPr/>
        </p:nvSpPr>
        <p:spPr>
          <a:xfrm>
            <a:off x="5293324" y="4462085"/>
            <a:ext cx="7943939" cy="2467495"/>
          </a:xfrm>
          <a:prstGeom prst="rect">
            <a:avLst/>
          </a:prstGeom>
        </p:spPr>
        <p:txBody>
          <a:bodyPr lIns="0" tIns="0" rIns="0" bIns="0" rtlCol="0" anchor="t">
            <a:spAutoFit/>
          </a:bodyPr>
          <a:lstStyle/>
          <a:p>
            <a:pPr algn="ctr">
              <a:lnSpc>
                <a:spcPts val="20442"/>
              </a:lnSpc>
              <a:spcBef>
                <a:spcPct val="0"/>
              </a:spcBef>
            </a:pPr>
            <a:r>
              <a:rPr lang="en-US" sz="13628" b="1" spc="681">
                <a:solidFill>
                  <a:srgbClr val="2D3E5F"/>
                </a:solidFill>
                <a:latin typeface="Montserrat Classic Bold"/>
                <a:ea typeface="Montserrat Classic Bold"/>
                <a:cs typeface="Montserrat Classic Bold"/>
                <a:sym typeface="Montserrat Classic Bold"/>
              </a:rPr>
              <a:t>331,750</a:t>
            </a:r>
          </a:p>
        </p:txBody>
      </p:sp>
      <p:sp>
        <p:nvSpPr>
          <p:cNvPr id="15" name="TextBox 15"/>
          <p:cNvSpPr txBox="1"/>
          <p:nvPr/>
        </p:nvSpPr>
        <p:spPr>
          <a:xfrm>
            <a:off x="5967802" y="7316972"/>
            <a:ext cx="6594982" cy="695363"/>
          </a:xfrm>
          <a:prstGeom prst="rect">
            <a:avLst/>
          </a:prstGeom>
        </p:spPr>
        <p:txBody>
          <a:bodyPr lIns="0" tIns="0" rIns="0" bIns="0" rtlCol="0" anchor="t">
            <a:spAutoFit/>
          </a:bodyPr>
          <a:lstStyle/>
          <a:p>
            <a:pPr algn="ctr">
              <a:lnSpc>
                <a:spcPts val="5772"/>
              </a:lnSpc>
            </a:pPr>
            <a:r>
              <a:rPr lang="en-US" sz="4123" b="1">
                <a:solidFill>
                  <a:srgbClr val="2D3E5F"/>
                </a:solidFill>
                <a:latin typeface="Montserrat Bold"/>
                <a:ea typeface="Montserrat Bold"/>
                <a:cs typeface="Montserrat Bold"/>
                <a:sym typeface="Montserrat Bold"/>
              </a:rPr>
              <a:t>people employed in BC.</a:t>
            </a:r>
          </a:p>
        </p:txBody>
      </p:sp>
      <p:sp>
        <p:nvSpPr>
          <p:cNvPr id="16" name="TextBox 16"/>
          <p:cNvSpPr txBox="1"/>
          <p:nvPr/>
        </p:nvSpPr>
        <p:spPr>
          <a:xfrm>
            <a:off x="239892" y="9740249"/>
            <a:ext cx="2857243" cy="272261"/>
          </a:xfrm>
          <a:prstGeom prst="rect">
            <a:avLst/>
          </a:prstGeom>
        </p:spPr>
        <p:txBody>
          <a:bodyPr lIns="0" tIns="0" rIns="0" bIns="0" rtlCol="0" anchor="t">
            <a:spAutoFit/>
          </a:bodyPr>
          <a:lstStyle/>
          <a:p>
            <a:pPr algn="l">
              <a:lnSpc>
                <a:spcPts val="2318"/>
              </a:lnSpc>
            </a:pPr>
            <a:r>
              <a:rPr lang="en-US" sz="1656" b="1">
                <a:solidFill>
                  <a:srgbClr val="2254C5"/>
                </a:solidFill>
                <a:latin typeface="Montserrat Medium"/>
                <a:ea typeface="Montserrat Medium"/>
                <a:cs typeface="Montserrat Medium"/>
                <a:sym typeface="Montserrat Medium"/>
              </a:rPr>
              <a:t>source: go2HR.ca</a:t>
            </a:r>
          </a:p>
        </p:txBody>
      </p:sp>
      <p:sp>
        <p:nvSpPr>
          <p:cNvPr id="17" name="TextBox 17"/>
          <p:cNvSpPr txBox="1"/>
          <p:nvPr/>
        </p:nvSpPr>
        <p:spPr>
          <a:xfrm>
            <a:off x="1028700" y="537691"/>
            <a:ext cx="9240594"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Why Hospitality?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07" y="1529000"/>
            <a:ext cx="18290807" cy="9282584"/>
          </a:xfrm>
          <a:custGeom>
            <a:avLst/>
            <a:gdLst/>
            <a:ahLst/>
            <a:cxnLst/>
            <a:rect l="l" t="t" r="r" b="b"/>
            <a:pathLst>
              <a:path w="18290807" h="9282584">
                <a:moveTo>
                  <a:pt x="0" y="0"/>
                </a:moveTo>
                <a:lnTo>
                  <a:pt x="18290807" y="0"/>
                </a:lnTo>
                <a:lnTo>
                  <a:pt x="18290807" y="9282584"/>
                </a:lnTo>
                <a:lnTo>
                  <a:pt x="0" y="9282584"/>
                </a:lnTo>
                <a:lnTo>
                  <a:pt x="0" y="0"/>
                </a:lnTo>
                <a:close/>
              </a:path>
            </a:pathLst>
          </a:custGeom>
          <a:blipFill>
            <a:blip r:embed="rId3"/>
            <a:stretch>
              <a:fillRect/>
            </a:stretch>
          </a:blipFill>
        </p:spPr>
        <p:txBody>
          <a:bodyPr/>
          <a:lstStyle/>
          <a:p>
            <a:endParaRPr lang="en-CA"/>
          </a:p>
        </p:txBody>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0000"/>
                  </a:srgbClr>
                </a:gs>
                <a:gs pos="100000">
                  <a:srgbClr val="FFFFFF">
                    <a:alpha val="31800"/>
                  </a:srgbClr>
                </a:gs>
              </a:gsLst>
              <a:lin ang="2700000"/>
            </a:gradFill>
          </p:spPr>
          <p:txBody>
            <a:bodyPr/>
            <a:lstStyle/>
            <a:p>
              <a:endParaRPr lang="en-CA"/>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flipV="1">
            <a:off x="11657144" y="793106"/>
            <a:ext cx="7116107" cy="0"/>
          </a:xfrm>
          <a:prstGeom prst="line">
            <a:avLst/>
          </a:prstGeom>
          <a:ln w="28575" cap="flat">
            <a:solidFill>
              <a:srgbClr val="2D3E5F"/>
            </a:solidFill>
            <a:prstDash val="solid"/>
            <a:headEnd type="none" w="sm" len="sm"/>
            <a:tailEnd type="none" w="sm" len="sm"/>
          </a:ln>
        </p:spPr>
        <p:txBody>
          <a:bodyPr/>
          <a:lstStyle/>
          <a:p>
            <a:endParaRPr lang="en-CA"/>
          </a:p>
        </p:txBody>
      </p:sp>
      <p:grpSp>
        <p:nvGrpSpPr>
          <p:cNvPr id="7" name="Group 7"/>
          <p:cNvGrpSpPr/>
          <p:nvPr/>
        </p:nvGrpSpPr>
        <p:grpSpPr>
          <a:xfrm>
            <a:off x="0" y="-1304750"/>
            <a:ext cx="18530586" cy="3086100"/>
            <a:chOff x="0" y="0"/>
            <a:chExt cx="4880484" cy="812800"/>
          </a:xfrm>
        </p:grpSpPr>
        <p:sp>
          <p:nvSpPr>
            <p:cNvPr id="8" name="Freeform 8"/>
            <p:cNvSpPr/>
            <p:nvPr/>
          </p:nvSpPr>
          <p:spPr>
            <a:xfrm>
              <a:off x="0" y="0"/>
              <a:ext cx="4880483" cy="812800"/>
            </a:xfrm>
            <a:custGeom>
              <a:avLst/>
              <a:gdLst/>
              <a:ahLst/>
              <a:cxnLst/>
              <a:rect l="l" t="t" r="r" b="b"/>
              <a:pathLst>
                <a:path w="4880483" h="812800">
                  <a:moveTo>
                    <a:pt x="0" y="0"/>
                  </a:moveTo>
                  <a:lnTo>
                    <a:pt x="4880483" y="0"/>
                  </a:lnTo>
                  <a:lnTo>
                    <a:pt x="4880483" y="812800"/>
                  </a:lnTo>
                  <a:lnTo>
                    <a:pt x="0" y="812800"/>
                  </a:lnTo>
                  <a:close/>
                </a:path>
              </a:pathLst>
            </a:custGeom>
            <a:solidFill>
              <a:srgbClr val="2D3E5F"/>
            </a:solidFill>
          </p:spPr>
          <p:txBody>
            <a:bodyPr/>
            <a:lstStyle/>
            <a:p>
              <a:endParaRPr lang="en-CA"/>
            </a:p>
          </p:txBody>
        </p:sp>
        <p:sp>
          <p:nvSpPr>
            <p:cNvPr id="9" name="TextBox 9"/>
            <p:cNvSpPr txBox="1"/>
            <p:nvPr/>
          </p:nvSpPr>
          <p:spPr>
            <a:xfrm>
              <a:off x="0" y="-38100"/>
              <a:ext cx="4880484"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401935" y="4479515"/>
            <a:ext cx="5517770" cy="3955997"/>
            <a:chOff x="0" y="0"/>
            <a:chExt cx="1453240" cy="1041909"/>
          </a:xfrm>
        </p:grpSpPr>
        <p:sp>
          <p:nvSpPr>
            <p:cNvPr id="11" name="Freeform 11"/>
            <p:cNvSpPr/>
            <p:nvPr/>
          </p:nvSpPr>
          <p:spPr>
            <a:xfrm>
              <a:off x="0" y="0"/>
              <a:ext cx="1453240" cy="1041909"/>
            </a:xfrm>
            <a:custGeom>
              <a:avLst/>
              <a:gdLst/>
              <a:ahLst/>
              <a:cxnLst/>
              <a:rect l="l" t="t" r="r" b="b"/>
              <a:pathLst>
                <a:path w="1453240" h="1041909">
                  <a:moveTo>
                    <a:pt x="63139" y="0"/>
                  </a:moveTo>
                  <a:lnTo>
                    <a:pt x="1390101" y="0"/>
                  </a:lnTo>
                  <a:cubicBezTo>
                    <a:pt x="1406846" y="0"/>
                    <a:pt x="1422906" y="6652"/>
                    <a:pt x="1434747" y="18493"/>
                  </a:cubicBezTo>
                  <a:cubicBezTo>
                    <a:pt x="1446588" y="30334"/>
                    <a:pt x="1453240" y="46393"/>
                    <a:pt x="1453240" y="63139"/>
                  </a:cubicBezTo>
                  <a:lnTo>
                    <a:pt x="1453240" y="978770"/>
                  </a:lnTo>
                  <a:cubicBezTo>
                    <a:pt x="1453240" y="1013640"/>
                    <a:pt x="1424971" y="1041909"/>
                    <a:pt x="1390101" y="1041909"/>
                  </a:cubicBezTo>
                  <a:lnTo>
                    <a:pt x="63139" y="1041909"/>
                  </a:lnTo>
                  <a:cubicBezTo>
                    <a:pt x="46393" y="1041909"/>
                    <a:pt x="30334" y="1035256"/>
                    <a:pt x="18493" y="1023416"/>
                  </a:cubicBezTo>
                  <a:cubicBezTo>
                    <a:pt x="6652" y="1011575"/>
                    <a:pt x="0" y="995515"/>
                    <a:pt x="0" y="978770"/>
                  </a:cubicBezTo>
                  <a:lnTo>
                    <a:pt x="0" y="63139"/>
                  </a:lnTo>
                  <a:cubicBezTo>
                    <a:pt x="0" y="46393"/>
                    <a:pt x="6652" y="30334"/>
                    <a:pt x="18493" y="18493"/>
                  </a:cubicBezTo>
                  <a:cubicBezTo>
                    <a:pt x="30334" y="6652"/>
                    <a:pt x="46393" y="0"/>
                    <a:pt x="63139" y="0"/>
                  </a:cubicBezTo>
                  <a:close/>
                </a:path>
              </a:pathLst>
            </a:custGeom>
            <a:solidFill>
              <a:srgbClr val="FFFFFF"/>
            </a:solidFill>
            <a:ln w="95250" cap="rnd">
              <a:solidFill>
                <a:srgbClr val="00599F"/>
              </a:solidFill>
              <a:prstDash val="solid"/>
              <a:round/>
            </a:ln>
          </p:spPr>
          <p:txBody>
            <a:bodyPr/>
            <a:lstStyle/>
            <a:p>
              <a:endParaRPr lang="en-CA"/>
            </a:p>
          </p:txBody>
        </p:sp>
        <p:sp>
          <p:nvSpPr>
            <p:cNvPr id="12" name="TextBox 12"/>
            <p:cNvSpPr txBox="1"/>
            <p:nvPr/>
          </p:nvSpPr>
          <p:spPr>
            <a:xfrm>
              <a:off x="0" y="-66675"/>
              <a:ext cx="1453240" cy="1108584"/>
            </a:xfrm>
            <a:prstGeom prst="rect">
              <a:avLst/>
            </a:prstGeom>
          </p:spPr>
          <p:txBody>
            <a:bodyPr lIns="50800" tIns="50800" rIns="50800" bIns="50800" rtlCol="0" anchor="ctr"/>
            <a:lstStyle/>
            <a:p>
              <a:pPr algn="ctr">
                <a:lnSpc>
                  <a:spcPts val="3000"/>
                </a:lnSpc>
              </a:pPr>
              <a:endParaRPr/>
            </a:p>
          </p:txBody>
        </p:sp>
      </p:grpSp>
      <p:grpSp>
        <p:nvGrpSpPr>
          <p:cNvPr id="13" name="Group 13"/>
          <p:cNvGrpSpPr/>
          <p:nvPr/>
        </p:nvGrpSpPr>
        <p:grpSpPr>
          <a:xfrm>
            <a:off x="401935" y="3173267"/>
            <a:ext cx="5517770" cy="1049074"/>
            <a:chOff x="0" y="0"/>
            <a:chExt cx="1453240" cy="276299"/>
          </a:xfrm>
        </p:grpSpPr>
        <p:sp>
          <p:nvSpPr>
            <p:cNvPr id="14" name="Freeform 14"/>
            <p:cNvSpPr/>
            <p:nvPr/>
          </p:nvSpPr>
          <p:spPr>
            <a:xfrm>
              <a:off x="0" y="0"/>
              <a:ext cx="1453240" cy="276299"/>
            </a:xfrm>
            <a:custGeom>
              <a:avLst/>
              <a:gdLst/>
              <a:ahLst/>
              <a:cxnLst/>
              <a:rect l="l" t="t" r="r" b="b"/>
              <a:pathLst>
                <a:path w="1453240" h="276299">
                  <a:moveTo>
                    <a:pt x="63139" y="0"/>
                  </a:moveTo>
                  <a:lnTo>
                    <a:pt x="1390101" y="0"/>
                  </a:lnTo>
                  <a:cubicBezTo>
                    <a:pt x="1406846" y="0"/>
                    <a:pt x="1422906" y="6652"/>
                    <a:pt x="1434747" y="18493"/>
                  </a:cubicBezTo>
                  <a:cubicBezTo>
                    <a:pt x="1446588" y="30334"/>
                    <a:pt x="1453240" y="46393"/>
                    <a:pt x="1453240" y="63139"/>
                  </a:cubicBezTo>
                  <a:lnTo>
                    <a:pt x="1453240" y="213160"/>
                  </a:lnTo>
                  <a:cubicBezTo>
                    <a:pt x="1453240" y="229906"/>
                    <a:pt x="1446588" y="245965"/>
                    <a:pt x="1434747" y="257806"/>
                  </a:cubicBezTo>
                  <a:cubicBezTo>
                    <a:pt x="1422906" y="269647"/>
                    <a:pt x="1406846" y="276299"/>
                    <a:pt x="1390101" y="276299"/>
                  </a:cubicBezTo>
                  <a:lnTo>
                    <a:pt x="63139" y="276299"/>
                  </a:lnTo>
                  <a:cubicBezTo>
                    <a:pt x="46393" y="276299"/>
                    <a:pt x="30334" y="269647"/>
                    <a:pt x="18493" y="257806"/>
                  </a:cubicBezTo>
                  <a:cubicBezTo>
                    <a:pt x="6652" y="245965"/>
                    <a:pt x="0" y="229906"/>
                    <a:pt x="0" y="213160"/>
                  </a:cubicBezTo>
                  <a:lnTo>
                    <a:pt x="0" y="63139"/>
                  </a:lnTo>
                  <a:cubicBezTo>
                    <a:pt x="0" y="46393"/>
                    <a:pt x="6652" y="30334"/>
                    <a:pt x="18493" y="18493"/>
                  </a:cubicBezTo>
                  <a:cubicBezTo>
                    <a:pt x="30334" y="6652"/>
                    <a:pt x="46393" y="0"/>
                    <a:pt x="63139" y="0"/>
                  </a:cubicBezTo>
                  <a:close/>
                </a:path>
              </a:pathLst>
            </a:custGeom>
            <a:solidFill>
              <a:srgbClr val="00599F"/>
            </a:solidFill>
            <a:ln w="95250" cap="rnd">
              <a:solidFill>
                <a:srgbClr val="00599F"/>
              </a:solidFill>
              <a:prstDash val="solid"/>
              <a:round/>
            </a:ln>
          </p:spPr>
          <p:txBody>
            <a:bodyPr/>
            <a:lstStyle/>
            <a:p>
              <a:endParaRPr lang="en-CA"/>
            </a:p>
          </p:txBody>
        </p:sp>
        <p:sp>
          <p:nvSpPr>
            <p:cNvPr id="15" name="TextBox 15"/>
            <p:cNvSpPr txBox="1"/>
            <p:nvPr/>
          </p:nvSpPr>
          <p:spPr>
            <a:xfrm>
              <a:off x="0" y="-66675"/>
              <a:ext cx="1453240" cy="342974"/>
            </a:xfrm>
            <a:prstGeom prst="rect">
              <a:avLst/>
            </a:prstGeom>
          </p:spPr>
          <p:txBody>
            <a:bodyPr lIns="50800" tIns="50800" rIns="50800" bIns="50800" rtlCol="0" anchor="ctr"/>
            <a:lstStyle/>
            <a:p>
              <a:pPr algn="ctr">
                <a:lnSpc>
                  <a:spcPts val="3000"/>
                </a:lnSpc>
              </a:pPr>
              <a:endParaRPr/>
            </a:p>
          </p:txBody>
        </p:sp>
      </p:grpSp>
      <p:grpSp>
        <p:nvGrpSpPr>
          <p:cNvPr id="16" name="Group 16"/>
          <p:cNvGrpSpPr/>
          <p:nvPr/>
        </p:nvGrpSpPr>
        <p:grpSpPr>
          <a:xfrm>
            <a:off x="12368295" y="4479515"/>
            <a:ext cx="5517770" cy="3955997"/>
            <a:chOff x="0" y="0"/>
            <a:chExt cx="1453240" cy="1041909"/>
          </a:xfrm>
        </p:grpSpPr>
        <p:sp>
          <p:nvSpPr>
            <p:cNvPr id="17" name="Freeform 17"/>
            <p:cNvSpPr/>
            <p:nvPr/>
          </p:nvSpPr>
          <p:spPr>
            <a:xfrm>
              <a:off x="0" y="0"/>
              <a:ext cx="1453240" cy="1041909"/>
            </a:xfrm>
            <a:custGeom>
              <a:avLst/>
              <a:gdLst/>
              <a:ahLst/>
              <a:cxnLst/>
              <a:rect l="l" t="t" r="r" b="b"/>
              <a:pathLst>
                <a:path w="1453240" h="1041909">
                  <a:moveTo>
                    <a:pt x="63139" y="0"/>
                  </a:moveTo>
                  <a:lnTo>
                    <a:pt x="1390101" y="0"/>
                  </a:lnTo>
                  <a:cubicBezTo>
                    <a:pt x="1406846" y="0"/>
                    <a:pt x="1422906" y="6652"/>
                    <a:pt x="1434747" y="18493"/>
                  </a:cubicBezTo>
                  <a:cubicBezTo>
                    <a:pt x="1446588" y="30334"/>
                    <a:pt x="1453240" y="46393"/>
                    <a:pt x="1453240" y="63139"/>
                  </a:cubicBezTo>
                  <a:lnTo>
                    <a:pt x="1453240" y="978770"/>
                  </a:lnTo>
                  <a:cubicBezTo>
                    <a:pt x="1453240" y="1013640"/>
                    <a:pt x="1424971" y="1041909"/>
                    <a:pt x="1390101" y="1041909"/>
                  </a:cubicBezTo>
                  <a:lnTo>
                    <a:pt x="63139" y="1041909"/>
                  </a:lnTo>
                  <a:cubicBezTo>
                    <a:pt x="46393" y="1041909"/>
                    <a:pt x="30334" y="1035256"/>
                    <a:pt x="18493" y="1023416"/>
                  </a:cubicBezTo>
                  <a:cubicBezTo>
                    <a:pt x="6652" y="1011575"/>
                    <a:pt x="0" y="995515"/>
                    <a:pt x="0" y="978770"/>
                  </a:cubicBezTo>
                  <a:lnTo>
                    <a:pt x="0" y="63139"/>
                  </a:lnTo>
                  <a:cubicBezTo>
                    <a:pt x="0" y="46393"/>
                    <a:pt x="6652" y="30334"/>
                    <a:pt x="18493" y="18493"/>
                  </a:cubicBezTo>
                  <a:cubicBezTo>
                    <a:pt x="30334" y="6652"/>
                    <a:pt x="46393" y="0"/>
                    <a:pt x="63139" y="0"/>
                  </a:cubicBezTo>
                  <a:close/>
                </a:path>
              </a:pathLst>
            </a:custGeom>
            <a:solidFill>
              <a:srgbClr val="FFFFFF"/>
            </a:solidFill>
            <a:ln w="95250" cap="rnd">
              <a:solidFill>
                <a:srgbClr val="00599F"/>
              </a:solidFill>
              <a:prstDash val="solid"/>
              <a:round/>
            </a:ln>
          </p:spPr>
          <p:txBody>
            <a:bodyPr/>
            <a:lstStyle/>
            <a:p>
              <a:endParaRPr lang="en-CA"/>
            </a:p>
          </p:txBody>
        </p:sp>
        <p:sp>
          <p:nvSpPr>
            <p:cNvPr id="18" name="TextBox 18"/>
            <p:cNvSpPr txBox="1"/>
            <p:nvPr/>
          </p:nvSpPr>
          <p:spPr>
            <a:xfrm>
              <a:off x="0" y="-66675"/>
              <a:ext cx="1453240" cy="1108584"/>
            </a:xfrm>
            <a:prstGeom prst="rect">
              <a:avLst/>
            </a:prstGeom>
          </p:spPr>
          <p:txBody>
            <a:bodyPr lIns="50800" tIns="50800" rIns="50800" bIns="50800" rtlCol="0" anchor="ctr"/>
            <a:lstStyle/>
            <a:p>
              <a:pPr algn="ctr">
                <a:lnSpc>
                  <a:spcPts val="3000"/>
                </a:lnSpc>
              </a:pPr>
              <a:endParaRPr/>
            </a:p>
          </p:txBody>
        </p:sp>
      </p:grpSp>
      <p:grpSp>
        <p:nvGrpSpPr>
          <p:cNvPr id="19" name="Group 19"/>
          <p:cNvGrpSpPr/>
          <p:nvPr/>
        </p:nvGrpSpPr>
        <p:grpSpPr>
          <a:xfrm>
            <a:off x="12368295" y="3158369"/>
            <a:ext cx="5517770" cy="1049074"/>
            <a:chOff x="0" y="0"/>
            <a:chExt cx="1453240" cy="276299"/>
          </a:xfrm>
        </p:grpSpPr>
        <p:sp>
          <p:nvSpPr>
            <p:cNvPr id="20" name="Freeform 20"/>
            <p:cNvSpPr/>
            <p:nvPr/>
          </p:nvSpPr>
          <p:spPr>
            <a:xfrm>
              <a:off x="0" y="0"/>
              <a:ext cx="1453240" cy="276299"/>
            </a:xfrm>
            <a:custGeom>
              <a:avLst/>
              <a:gdLst/>
              <a:ahLst/>
              <a:cxnLst/>
              <a:rect l="l" t="t" r="r" b="b"/>
              <a:pathLst>
                <a:path w="1453240" h="276299">
                  <a:moveTo>
                    <a:pt x="63139" y="0"/>
                  </a:moveTo>
                  <a:lnTo>
                    <a:pt x="1390101" y="0"/>
                  </a:lnTo>
                  <a:cubicBezTo>
                    <a:pt x="1406846" y="0"/>
                    <a:pt x="1422906" y="6652"/>
                    <a:pt x="1434747" y="18493"/>
                  </a:cubicBezTo>
                  <a:cubicBezTo>
                    <a:pt x="1446588" y="30334"/>
                    <a:pt x="1453240" y="46393"/>
                    <a:pt x="1453240" y="63139"/>
                  </a:cubicBezTo>
                  <a:lnTo>
                    <a:pt x="1453240" y="213160"/>
                  </a:lnTo>
                  <a:cubicBezTo>
                    <a:pt x="1453240" y="229906"/>
                    <a:pt x="1446588" y="245965"/>
                    <a:pt x="1434747" y="257806"/>
                  </a:cubicBezTo>
                  <a:cubicBezTo>
                    <a:pt x="1422906" y="269647"/>
                    <a:pt x="1406846" y="276299"/>
                    <a:pt x="1390101" y="276299"/>
                  </a:cubicBezTo>
                  <a:lnTo>
                    <a:pt x="63139" y="276299"/>
                  </a:lnTo>
                  <a:cubicBezTo>
                    <a:pt x="46393" y="276299"/>
                    <a:pt x="30334" y="269647"/>
                    <a:pt x="18493" y="257806"/>
                  </a:cubicBezTo>
                  <a:cubicBezTo>
                    <a:pt x="6652" y="245965"/>
                    <a:pt x="0" y="229906"/>
                    <a:pt x="0" y="213160"/>
                  </a:cubicBezTo>
                  <a:lnTo>
                    <a:pt x="0" y="63139"/>
                  </a:lnTo>
                  <a:cubicBezTo>
                    <a:pt x="0" y="46393"/>
                    <a:pt x="6652" y="30334"/>
                    <a:pt x="18493" y="18493"/>
                  </a:cubicBezTo>
                  <a:cubicBezTo>
                    <a:pt x="30334" y="6652"/>
                    <a:pt x="46393" y="0"/>
                    <a:pt x="63139" y="0"/>
                  </a:cubicBezTo>
                  <a:close/>
                </a:path>
              </a:pathLst>
            </a:custGeom>
            <a:solidFill>
              <a:srgbClr val="00599F"/>
            </a:solidFill>
            <a:ln w="95250" cap="rnd">
              <a:solidFill>
                <a:srgbClr val="00599F"/>
              </a:solidFill>
              <a:prstDash val="solid"/>
              <a:round/>
            </a:ln>
          </p:spPr>
          <p:txBody>
            <a:bodyPr/>
            <a:lstStyle/>
            <a:p>
              <a:endParaRPr lang="en-CA"/>
            </a:p>
          </p:txBody>
        </p:sp>
        <p:sp>
          <p:nvSpPr>
            <p:cNvPr id="21" name="TextBox 21"/>
            <p:cNvSpPr txBox="1"/>
            <p:nvPr/>
          </p:nvSpPr>
          <p:spPr>
            <a:xfrm>
              <a:off x="0" y="-66675"/>
              <a:ext cx="1453240" cy="342974"/>
            </a:xfrm>
            <a:prstGeom prst="rect">
              <a:avLst/>
            </a:prstGeom>
          </p:spPr>
          <p:txBody>
            <a:bodyPr lIns="50800" tIns="50800" rIns="50800" bIns="50800" rtlCol="0" anchor="ctr"/>
            <a:lstStyle/>
            <a:p>
              <a:pPr algn="ctr">
                <a:lnSpc>
                  <a:spcPts val="3000"/>
                </a:lnSpc>
              </a:pPr>
              <a:endParaRPr/>
            </a:p>
          </p:txBody>
        </p:sp>
      </p:grpSp>
      <p:grpSp>
        <p:nvGrpSpPr>
          <p:cNvPr id="22" name="Group 22"/>
          <p:cNvGrpSpPr/>
          <p:nvPr/>
        </p:nvGrpSpPr>
        <p:grpSpPr>
          <a:xfrm>
            <a:off x="6383801" y="4479515"/>
            <a:ext cx="5517770" cy="3955997"/>
            <a:chOff x="0" y="0"/>
            <a:chExt cx="1453240" cy="1041909"/>
          </a:xfrm>
        </p:grpSpPr>
        <p:sp>
          <p:nvSpPr>
            <p:cNvPr id="23" name="Freeform 23"/>
            <p:cNvSpPr/>
            <p:nvPr/>
          </p:nvSpPr>
          <p:spPr>
            <a:xfrm>
              <a:off x="0" y="0"/>
              <a:ext cx="1453240" cy="1041909"/>
            </a:xfrm>
            <a:custGeom>
              <a:avLst/>
              <a:gdLst/>
              <a:ahLst/>
              <a:cxnLst/>
              <a:rect l="l" t="t" r="r" b="b"/>
              <a:pathLst>
                <a:path w="1453240" h="1041909">
                  <a:moveTo>
                    <a:pt x="63139" y="0"/>
                  </a:moveTo>
                  <a:lnTo>
                    <a:pt x="1390101" y="0"/>
                  </a:lnTo>
                  <a:cubicBezTo>
                    <a:pt x="1406846" y="0"/>
                    <a:pt x="1422906" y="6652"/>
                    <a:pt x="1434747" y="18493"/>
                  </a:cubicBezTo>
                  <a:cubicBezTo>
                    <a:pt x="1446588" y="30334"/>
                    <a:pt x="1453240" y="46393"/>
                    <a:pt x="1453240" y="63139"/>
                  </a:cubicBezTo>
                  <a:lnTo>
                    <a:pt x="1453240" y="978770"/>
                  </a:lnTo>
                  <a:cubicBezTo>
                    <a:pt x="1453240" y="1013640"/>
                    <a:pt x="1424971" y="1041909"/>
                    <a:pt x="1390101" y="1041909"/>
                  </a:cubicBezTo>
                  <a:lnTo>
                    <a:pt x="63139" y="1041909"/>
                  </a:lnTo>
                  <a:cubicBezTo>
                    <a:pt x="46393" y="1041909"/>
                    <a:pt x="30334" y="1035256"/>
                    <a:pt x="18493" y="1023416"/>
                  </a:cubicBezTo>
                  <a:cubicBezTo>
                    <a:pt x="6652" y="1011575"/>
                    <a:pt x="0" y="995515"/>
                    <a:pt x="0" y="978770"/>
                  </a:cubicBezTo>
                  <a:lnTo>
                    <a:pt x="0" y="63139"/>
                  </a:lnTo>
                  <a:cubicBezTo>
                    <a:pt x="0" y="46393"/>
                    <a:pt x="6652" y="30334"/>
                    <a:pt x="18493" y="18493"/>
                  </a:cubicBezTo>
                  <a:cubicBezTo>
                    <a:pt x="30334" y="6652"/>
                    <a:pt x="46393" y="0"/>
                    <a:pt x="63139" y="0"/>
                  </a:cubicBezTo>
                  <a:close/>
                </a:path>
              </a:pathLst>
            </a:custGeom>
            <a:solidFill>
              <a:srgbClr val="FFFFFF"/>
            </a:solidFill>
            <a:ln w="95250" cap="rnd">
              <a:solidFill>
                <a:srgbClr val="00599F"/>
              </a:solidFill>
              <a:prstDash val="solid"/>
              <a:round/>
            </a:ln>
          </p:spPr>
          <p:txBody>
            <a:bodyPr/>
            <a:lstStyle/>
            <a:p>
              <a:endParaRPr lang="en-CA"/>
            </a:p>
          </p:txBody>
        </p:sp>
        <p:sp>
          <p:nvSpPr>
            <p:cNvPr id="24" name="TextBox 24"/>
            <p:cNvSpPr txBox="1"/>
            <p:nvPr/>
          </p:nvSpPr>
          <p:spPr>
            <a:xfrm>
              <a:off x="0" y="-66675"/>
              <a:ext cx="1453240" cy="1108584"/>
            </a:xfrm>
            <a:prstGeom prst="rect">
              <a:avLst/>
            </a:prstGeom>
          </p:spPr>
          <p:txBody>
            <a:bodyPr lIns="50800" tIns="50800" rIns="50800" bIns="50800" rtlCol="0" anchor="ctr"/>
            <a:lstStyle/>
            <a:p>
              <a:pPr algn="ctr">
                <a:lnSpc>
                  <a:spcPts val="3000"/>
                </a:lnSpc>
              </a:pPr>
              <a:endParaRPr/>
            </a:p>
          </p:txBody>
        </p:sp>
      </p:grpSp>
      <p:grpSp>
        <p:nvGrpSpPr>
          <p:cNvPr id="25" name="Group 25"/>
          <p:cNvGrpSpPr/>
          <p:nvPr/>
        </p:nvGrpSpPr>
        <p:grpSpPr>
          <a:xfrm>
            <a:off x="6383801" y="3158369"/>
            <a:ext cx="5517770" cy="1049074"/>
            <a:chOff x="0" y="0"/>
            <a:chExt cx="1453240" cy="276299"/>
          </a:xfrm>
        </p:grpSpPr>
        <p:sp>
          <p:nvSpPr>
            <p:cNvPr id="26" name="Freeform 26"/>
            <p:cNvSpPr/>
            <p:nvPr/>
          </p:nvSpPr>
          <p:spPr>
            <a:xfrm>
              <a:off x="0" y="0"/>
              <a:ext cx="1453240" cy="276299"/>
            </a:xfrm>
            <a:custGeom>
              <a:avLst/>
              <a:gdLst/>
              <a:ahLst/>
              <a:cxnLst/>
              <a:rect l="l" t="t" r="r" b="b"/>
              <a:pathLst>
                <a:path w="1453240" h="276299">
                  <a:moveTo>
                    <a:pt x="63139" y="0"/>
                  </a:moveTo>
                  <a:lnTo>
                    <a:pt x="1390101" y="0"/>
                  </a:lnTo>
                  <a:cubicBezTo>
                    <a:pt x="1406846" y="0"/>
                    <a:pt x="1422906" y="6652"/>
                    <a:pt x="1434747" y="18493"/>
                  </a:cubicBezTo>
                  <a:cubicBezTo>
                    <a:pt x="1446588" y="30334"/>
                    <a:pt x="1453240" y="46393"/>
                    <a:pt x="1453240" y="63139"/>
                  </a:cubicBezTo>
                  <a:lnTo>
                    <a:pt x="1453240" y="213160"/>
                  </a:lnTo>
                  <a:cubicBezTo>
                    <a:pt x="1453240" y="229906"/>
                    <a:pt x="1446588" y="245965"/>
                    <a:pt x="1434747" y="257806"/>
                  </a:cubicBezTo>
                  <a:cubicBezTo>
                    <a:pt x="1422906" y="269647"/>
                    <a:pt x="1406846" y="276299"/>
                    <a:pt x="1390101" y="276299"/>
                  </a:cubicBezTo>
                  <a:lnTo>
                    <a:pt x="63139" y="276299"/>
                  </a:lnTo>
                  <a:cubicBezTo>
                    <a:pt x="46393" y="276299"/>
                    <a:pt x="30334" y="269647"/>
                    <a:pt x="18493" y="257806"/>
                  </a:cubicBezTo>
                  <a:cubicBezTo>
                    <a:pt x="6652" y="245965"/>
                    <a:pt x="0" y="229906"/>
                    <a:pt x="0" y="213160"/>
                  </a:cubicBezTo>
                  <a:lnTo>
                    <a:pt x="0" y="63139"/>
                  </a:lnTo>
                  <a:cubicBezTo>
                    <a:pt x="0" y="46393"/>
                    <a:pt x="6652" y="30334"/>
                    <a:pt x="18493" y="18493"/>
                  </a:cubicBezTo>
                  <a:cubicBezTo>
                    <a:pt x="30334" y="6652"/>
                    <a:pt x="46393" y="0"/>
                    <a:pt x="63139" y="0"/>
                  </a:cubicBezTo>
                  <a:close/>
                </a:path>
              </a:pathLst>
            </a:custGeom>
            <a:solidFill>
              <a:srgbClr val="00599F"/>
            </a:solidFill>
            <a:ln w="95250" cap="rnd">
              <a:solidFill>
                <a:srgbClr val="00599F"/>
              </a:solidFill>
              <a:prstDash val="solid"/>
              <a:round/>
            </a:ln>
          </p:spPr>
          <p:txBody>
            <a:bodyPr/>
            <a:lstStyle/>
            <a:p>
              <a:endParaRPr lang="en-CA"/>
            </a:p>
          </p:txBody>
        </p:sp>
        <p:sp>
          <p:nvSpPr>
            <p:cNvPr id="27" name="TextBox 27"/>
            <p:cNvSpPr txBox="1"/>
            <p:nvPr/>
          </p:nvSpPr>
          <p:spPr>
            <a:xfrm>
              <a:off x="0" y="-66675"/>
              <a:ext cx="1453240" cy="342974"/>
            </a:xfrm>
            <a:prstGeom prst="rect">
              <a:avLst/>
            </a:prstGeom>
          </p:spPr>
          <p:txBody>
            <a:bodyPr lIns="50800" tIns="50800" rIns="50800" bIns="50800" rtlCol="0" anchor="ctr"/>
            <a:lstStyle/>
            <a:p>
              <a:pPr algn="ctr">
                <a:lnSpc>
                  <a:spcPts val="3000"/>
                </a:lnSpc>
              </a:pPr>
              <a:endParaRPr/>
            </a:p>
          </p:txBody>
        </p:sp>
      </p:grpSp>
      <p:sp>
        <p:nvSpPr>
          <p:cNvPr id="28" name="TextBox 28"/>
          <p:cNvSpPr txBox="1"/>
          <p:nvPr/>
        </p:nvSpPr>
        <p:spPr>
          <a:xfrm>
            <a:off x="239892" y="9740249"/>
            <a:ext cx="2857243" cy="272261"/>
          </a:xfrm>
          <a:prstGeom prst="rect">
            <a:avLst/>
          </a:prstGeom>
        </p:spPr>
        <p:txBody>
          <a:bodyPr lIns="0" tIns="0" rIns="0" bIns="0" rtlCol="0" anchor="t">
            <a:spAutoFit/>
          </a:bodyPr>
          <a:lstStyle/>
          <a:p>
            <a:pPr algn="l">
              <a:lnSpc>
                <a:spcPts val="2318"/>
              </a:lnSpc>
            </a:pPr>
            <a:r>
              <a:rPr lang="en-US" sz="1656" b="1">
                <a:solidFill>
                  <a:srgbClr val="2254C5"/>
                </a:solidFill>
                <a:latin typeface="Montserrat Medium"/>
                <a:ea typeface="Montserrat Medium"/>
                <a:cs typeface="Montserrat Medium"/>
                <a:sym typeface="Montserrat Medium"/>
              </a:rPr>
              <a:t>go2HR.ca</a:t>
            </a:r>
          </a:p>
        </p:txBody>
      </p:sp>
      <p:sp>
        <p:nvSpPr>
          <p:cNvPr id="29" name="TextBox 29"/>
          <p:cNvSpPr txBox="1"/>
          <p:nvPr/>
        </p:nvSpPr>
        <p:spPr>
          <a:xfrm>
            <a:off x="1028700" y="537691"/>
            <a:ext cx="9240594"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Why Hospitality?</a:t>
            </a:r>
          </a:p>
        </p:txBody>
      </p:sp>
      <p:sp>
        <p:nvSpPr>
          <p:cNvPr id="30" name="TextBox 30"/>
          <p:cNvSpPr txBox="1"/>
          <p:nvPr/>
        </p:nvSpPr>
        <p:spPr>
          <a:xfrm>
            <a:off x="627359" y="5999332"/>
            <a:ext cx="5021638" cy="1470712"/>
          </a:xfrm>
          <a:prstGeom prst="rect">
            <a:avLst/>
          </a:prstGeom>
        </p:spPr>
        <p:txBody>
          <a:bodyPr lIns="0" tIns="0" rIns="0" bIns="0" rtlCol="0" anchor="t">
            <a:spAutoFit/>
          </a:bodyPr>
          <a:lstStyle/>
          <a:p>
            <a:pPr algn="ctr">
              <a:lnSpc>
                <a:spcPts val="2937"/>
              </a:lnSpc>
            </a:pPr>
            <a:r>
              <a:rPr lang="en-US" sz="2097">
                <a:solidFill>
                  <a:srgbClr val="2D3E5F"/>
                </a:solidFill>
                <a:latin typeface="Montserrat Classic"/>
                <a:ea typeface="Montserrat Classic"/>
                <a:cs typeface="Montserrat Classic"/>
                <a:sym typeface="Montserrat Classic"/>
              </a:rPr>
              <a:t>Working in hospitality means being part of an industry that drives billions into BC’s economy, giving your work real-world significance.</a:t>
            </a:r>
          </a:p>
        </p:txBody>
      </p:sp>
      <p:sp>
        <p:nvSpPr>
          <p:cNvPr id="31" name="TextBox 31"/>
          <p:cNvSpPr txBox="1"/>
          <p:nvPr/>
        </p:nvSpPr>
        <p:spPr>
          <a:xfrm>
            <a:off x="791082" y="4852483"/>
            <a:ext cx="4751231" cy="825235"/>
          </a:xfrm>
          <a:prstGeom prst="rect">
            <a:avLst/>
          </a:prstGeom>
        </p:spPr>
        <p:txBody>
          <a:bodyPr lIns="0" tIns="0" rIns="0" bIns="0" rtlCol="0" anchor="t">
            <a:spAutoFit/>
          </a:bodyPr>
          <a:lstStyle/>
          <a:p>
            <a:pPr algn="ctr">
              <a:lnSpc>
                <a:spcPts val="3339"/>
              </a:lnSpc>
            </a:pPr>
            <a:r>
              <a:rPr lang="en-US" sz="2385" b="1" i="1">
                <a:solidFill>
                  <a:srgbClr val="00599F"/>
                </a:solidFill>
                <a:latin typeface="Montserrat Bold Italics"/>
                <a:ea typeface="Montserrat Bold Italics"/>
                <a:cs typeface="Montserrat Bold Italics"/>
                <a:sym typeface="Montserrat Bold Italics"/>
              </a:rPr>
              <a:t>Make a difference in BC’s Economy</a:t>
            </a:r>
          </a:p>
        </p:txBody>
      </p:sp>
      <p:sp>
        <p:nvSpPr>
          <p:cNvPr id="32" name="TextBox 32"/>
          <p:cNvSpPr txBox="1"/>
          <p:nvPr/>
        </p:nvSpPr>
        <p:spPr>
          <a:xfrm>
            <a:off x="1033270" y="3361763"/>
            <a:ext cx="4266854" cy="580391"/>
          </a:xfrm>
          <a:prstGeom prst="rect">
            <a:avLst/>
          </a:prstGeom>
        </p:spPr>
        <p:txBody>
          <a:bodyPr lIns="0" tIns="0" rIns="0" bIns="0" rtlCol="0" anchor="t">
            <a:spAutoFit/>
          </a:bodyPr>
          <a:lstStyle/>
          <a:p>
            <a:pPr algn="l">
              <a:lnSpc>
                <a:spcPts val="4759"/>
              </a:lnSpc>
            </a:pPr>
            <a:r>
              <a:rPr lang="en-US" sz="3399" b="1">
                <a:solidFill>
                  <a:srgbClr val="FFFFFF"/>
                </a:solidFill>
                <a:latin typeface="Montserrat Bold"/>
                <a:ea typeface="Montserrat Bold"/>
                <a:cs typeface="Montserrat Bold"/>
                <a:sym typeface="Montserrat Bold"/>
              </a:rPr>
              <a:t>Economic Impact</a:t>
            </a:r>
          </a:p>
        </p:txBody>
      </p:sp>
      <p:sp>
        <p:nvSpPr>
          <p:cNvPr id="33" name="TextBox 33"/>
          <p:cNvSpPr txBox="1"/>
          <p:nvPr/>
        </p:nvSpPr>
        <p:spPr>
          <a:xfrm>
            <a:off x="12616361" y="5999332"/>
            <a:ext cx="5021638" cy="1099237"/>
          </a:xfrm>
          <a:prstGeom prst="rect">
            <a:avLst/>
          </a:prstGeom>
        </p:spPr>
        <p:txBody>
          <a:bodyPr lIns="0" tIns="0" rIns="0" bIns="0" rtlCol="0" anchor="t">
            <a:spAutoFit/>
          </a:bodyPr>
          <a:lstStyle/>
          <a:p>
            <a:pPr algn="ctr">
              <a:lnSpc>
                <a:spcPts val="2937"/>
              </a:lnSpc>
            </a:pPr>
            <a:r>
              <a:rPr lang="en-US" sz="2097">
                <a:solidFill>
                  <a:srgbClr val="2D3E5F"/>
                </a:solidFill>
                <a:latin typeface="Montserrat Classic"/>
                <a:ea typeface="Montserrat Classic"/>
                <a:cs typeface="Montserrat Classic"/>
                <a:sym typeface="Montserrat Classic"/>
              </a:rPr>
              <a:t>Hospitality is everything from accommodation and dining to entertainment, recreation, and travel.</a:t>
            </a:r>
          </a:p>
        </p:txBody>
      </p:sp>
      <p:sp>
        <p:nvSpPr>
          <p:cNvPr id="34" name="TextBox 34"/>
          <p:cNvSpPr txBox="1"/>
          <p:nvPr/>
        </p:nvSpPr>
        <p:spPr>
          <a:xfrm>
            <a:off x="12831058" y="4852483"/>
            <a:ext cx="4738037" cy="825235"/>
          </a:xfrm>
          <a:prstGeom prst="rect">
            <a:avLst/>
          </a:prstGeom>
        </p:spPr>
        <p:txBody>
          <a:bodyPr lIns="0" tIns="0" rIns="0" bIns="0" rtlCol="0" anchor="t">
            <a:spAutoFit/>
          </a:bodyPr>
          <a:lstStyle/>
          <a:p>
            <a:pPr algn="ctr">
              <a:lnSpc>
                <a:spcPts val="3339"/>
              </a:lnSpc>
            </a:pPr>
            <a:r>
              <a:rPr lang="en-US" sz="2385" b="1" i="1">
                <a:solidFill>
                  <a:srgbClr val="00599F"/>
                </a:solidFill>
                <a:latin typeface="Montserrat Bold Italics"/>
                <a:ea typeface="Montserrat Bold Italics"/>
                <a:cs typeface="Montserrat Bold Italics"/>
                <a:sym typeface="Montserrat Bold Italics"/>
              </a:rPr>
              <a:t>Work Anywhere, Experience Everything</a:t>
            </a:r>
          </a:p>
        </p:txBody>
      </p:sp>
      <p:sp>
        <p:nvSpPr>
          <p:cNvPr id="35" name="TextBox 35"/>
          <p:cNvSpPr txBox="1"/>
          <p:nvPr/>
        </p:nvSpPr>
        <p:spPr>
          <a:xfrm>
            <a:off x="12762154" y="3351118"/>
            <a:ext cx="4875845" cy="580391"/>
          </a:xfrm>
          <a:prstGeom prst="rect">
            <a:avLst/>
          </a:prstGeom>
        </p:spPr>
        <p:txBody>
          <a:bodyPr lIns="0" tIns="0" rIns="0" bIns="0" rtlCol="0" anchor="t">
            <a:spAutoFit/>
          </a:bodyPr>
          <a:lstStyle/>
          <a:p>
            <a:pPr algn="l">
              <a:lnSpc>
                <a:spcPts val="4759"/>
              </a:lnSpc>
            </a:pPr>
            <a:r>
              <a:rPr lang="en-US" sz="3399" b="1">
                <a:solidFill>
                  <a:srgbClr val="FFFFFF"/>
                </a:solidFill>
                <a:latin typeface="Montserrat Bold"/>
                <a:ea typeface="Montserrat Bold"/>
                <a:cs typeface="Montserrat Bold"/>
                <a:sym typeface="Montserrat Bold"/>
              </a:rPr>
              <a:t>Variety &amp; Adventure</a:t>
            </a:r>
          </a:p>
        </p:txBody>
      </p:sp>
      <p:sp>
        <p:nvSpPr>
          <p:cNvPr id="36" name="TextBox 36"/>
          <p:cNvSpPr txBox="1"/>
          <p:nvPr/>
        </p:nvSpPr>
        <p:spPr>
          <a:xfrm>
            <a:off x="6631867" y="5999332"/>
            <a:ext cx="5021638" cy="1842187"/>
          </a:xfrm>
          <a:prstGeom prst="rect">
            <a:avLst/>
          </a:prstGeom>
        </p:spPr>
        <p:txBody>
          <a:bodyPr lIns="0" tIns="0" rIns="0" bIns="0" rtlCol="0" anchor="t">
            <a:spAutoFit/>
          </a:bodyPr>
          <a:lstStyle/>
          <a:p>
            <a:pPr algn="ctr">
              <a:lnSpc>
                <a:spcPts val="2937"/>
              </a:lnSpc>
            </a:pPr>
            <a:r>
              <a:rPr lang="en-US" sz="2097">
                <a:solidFill>
                  <a:srgbClr val="2D3E5F"/>
                </a:solidFill>
                <a:latin typeface="Montserrat Classic"/>
                <a:ea typeface="Montserrat Classic"/>
                <a:cs typeface="Montserrat Classic"/>
                <a:sym typeface="Montserrat Classic"/>
              </a:rPr>
              <a:t>Every hotel is a small business ecosystem, so you gain hands-on experience in management, teamwork, and problem-solving across operations.</a:t>
            </a:r>
          </a:p>
        </p:txBody>
      </p:sp>
      <p:sp>
        <p:nvSpPr>
          <p:cNvPr id="37" name="TextBox 37"/>
          <p:cNvSpPr txBox="1"/>
          <p:nvPr/>
        </p:nvSpPr>
        <p:spPr>
          <a:xfrm>
            <a:off x="6824804" y="4852483"/>
            <a:ext cx="4738037" cy="825235"/>
          </a:xfrm>
          <a:prstGeom prst="rect">
            <a:avLst/>
          </a:prstGeom>
        </p:spPr>
        <p:txBody>
          <a:bodyPr lIns="0" tIns="0" rIns="0" bIns="0" rtlCol="0" anchor="t">
            <a:spAutoFit/>
          </a:bodyPr>
          <a:lstStyle/>
          <a:p>
            <a:pPr algn="ctr">
              <a:lnSpc>
                <a:spcPts val="3339"/>
              </a:lnSpc>
            </a:pPr>
            <a:r>
              <a:rPr lang="en-US" sz="2385" b="1" i="1">
                <a:solidFill>
                  <a:srgbClr val="00599F"/>
                </a:solidFill>
                <a:latin typeface="Montserrat Bold Italics"/>
                <a:ea typeface="Montserrat Bold Italics"/>
                <a:cs typeface="Montserrat Bold Italics"/>
                <a:sym typeface="Montserrat Bold Italics"/>
              </a:rPr>
              <a:t>Turn Every Role Into Opportunity</a:t>
            </a:r>
          </a:p>
        </p:txBody>
      </p:sp>
      <p:sp>
        <p:nvSpPr>
          <p:cNvPr id="38" name="TextBox 38"/>
          <p:cNvSpPr txBox="1"/>
          <p:nvPr/>
        </p:nvSpPr>
        <p:spPr>
          <a:xfrm>
            <a:off x="6631867" y="3351118"/>
            <a:ext cx="5123911" cy="580391"/>
          </a:xfrm>
          <a:prstGeom prst="rect">
            <a:avLst/>
          </a:prstGeom>
        </p:spPr>
        <p:txBody>
          <a:bodyPr lIns="0" tIns="0" rIns="0" bIns="0" rtlCol="0" anchor="t">
            <a:spAutoFit/>
          </a:bodyPr>
          <a:lstStyle/>
          <a:p>
            <a:pPr algn="l">
              <a:lnSpc>
                <a:spcPts val="4759"/>
              </a:lnSpc>
            </a:pPr>
            <a:r>
              <a:rPr lang="en-US" sz="3399" b="1">
                <a:solidFill>
                  <a:srgbClr val="FFFFFF"/>
                </a:solidFill>
                <a:latin typeface="Montserrat Bold"/>
                <a:ea typeface="Montserrat Bold"/>
                <a:cs typeface="Montserrat Bold"/>
                <a:sym typeface="Montserrat Bold"/>
              </a:rPr>
              <a:t>Entrepreneurial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589" y="1617"/>
            <a:ext cx="18269411" cy="3429059"/>
            <a:chOff x="0" y="0"/>
            <a:chExt cx="2830410" cy="531251"/>
          </a:xfrm>
        </p:grpSpPr>
        <p:sp>
          <p:nvSpPr>
            <p:cNvPr id="3" name="Freeform 3"/>
            <p:cNvSpPr/>
            <p:nvPr/>
          </p:nvSpPr>
          <p:spPr>
            <a:xfrm>
              <a:off x="0" y="0"/>
              <a:ext cx="2830410" cy="531251"/>
            </a:xfrm>
            <a:custGeom>
              <a:avLst/>
              <a:gdLst/>
              <a:ahLst/>
              <a:cxnLst/>
              <a:rect l="l" t="t" r="r" b="b"/>
              <a:pathLst>
                <a:path w="2830410" h="531251">
                  <a:moveTo>
                    <a:pt x="0" y="0"/>
                  </a:moveTo>
                  <a:lnTo>
                    <a:pt x="2830410" y="0"/>
                  </a:lnTo>
                  <a:lnTo>
                    <a:pt x="2830410" y="531251"/>
                  </a:lnTo>
                  <a:lnTo>
                    <a:pt x="0" y="531251"/>
                  </a:lnTo>
                  <a:close/>
                </a:path>
              </a:pathLst>
            </a:custGeom>
            <a:blipFill>
              <a:blip r:embed="rId3"/>
              <a:stretch>
                <a:fillRect t="-169043" b="-85922"/>
              </a:stretch>
            </a:blipFill>
          </p:spPr>
          <p:txBody>
            <a:bodyPr/>
            <a:lstStyle/>
            <a:p>
              <a:endParaRPr lang="en-CA"/>
            </a:p>
          </p:txBody>
        </p:sp>
      </p:grpSp>
      <p:grpSp>
        <p:nvGrpSpPr>
          <p:cNvPr id="4" name="Group 4"/>
          <p:cNvGrpSpPr/>
          <p:nvPr/>
        </p:nvGrpSpPr>
        <p:grpSpPr>
          <a:xfrm>
            <a:off x="-18589" y="3429059"/>
            <a:ext cx="18288000" cy="3429059"/>
            <a:chOff x="0" y="0"/>
            <a:chExt cx="2833290" cy="531251"/>
          </a:xfrm>
        </p:grpSpPr>
        <p:sp>
          <p:nvSpPr>
            <p:cNvPr id="5" name="Freeform 5"/>
            <p:cNvSpPr/>
            <p:nvPr/>
          </p:nvSpPr>
          <p:spPr>
            <a:xfrm>
              <a:off x="0" y="0"/>
              <a:ext cx="2833290" cy="531251"/>
            </a:xfrm>
            <a:custGeom>
              <a:avLst/>
              <a:gdLst/>
              <a:ahLst/>
              <a:cxnLst/>
              <a:rect l="l" t="t" r="r" b="b"/>
              <a:pathLst>
                <a:path w="2833290" h="531251">
                  <a:moveTo>
                    <a:pt x="0" y="0"/>
                  </a:moveTo>
                  <a:lnTo>
                    <a:pt x="2833290" y="0"/>
                  </a:lnTo>
                  <a:lnTo>
                    <a:pt x="2833290" y="531251"/>
                  </a:lnTo>
                  <a:lnTo>
                    <a:pt x="0" y="531251"/>
                  </a:lnTo>
                  <a:close/>
                </a:path>
              </a:pathLst>
            </a:custGeom>
            <a:blipFill>
              <a:blip r:embed="rId4"/>
              <a:stretch>
                <a:fillRect t="-99997" b="-99997"/>
              </a:stretch>
            </a:blipFill>
          </p:spPr>
          <p:txBody>
            <a:bodyPr/>
            <a:lstStyle/>
            <a:p>
              <a:endParaRPr lang="en-CA"/>
            </a:p>
          </p:txBody>
        </p:sp>
      </p:grpSp>
      <p:grpSp>
        <p:nvGrpSpPr>
          <p:cNvPr id="6" name="Group 6"/>
          <p:cNvGrpSpPr/>
          <p:nvPr/>
        </p:nvGrpSpPr>
        <p:grpSpPr>
          <a:xfrm>
            <a:off x="-9294" y="6856501"/>
            <a:ext cx="18288000" cy="3429059"/>
            <a:chOff x="0" y="0"/>
            <a:chExt cx="2833290" cy="531251"/>
          </a:xfrm>
        </p:grpSpPr>
        <p:sp>
          <p:nvSpPr>
            <p:cNvPr id="7" name="Freeform 7"/>
            <p:cNvSpPr/>
            <p:nvPr/>
          </p:nvSpPr>
          <p:spPr>
            <a:xfrm>
              <a:off x="0" y="0"/>
              <a:ext cx="2833290" cy="531251"/>
            </a:xfrm>
            <a:custGeom>
              <a:avLst/>
              <a:gdLst/>
              <a:ahLst/>
              <a:cxnLst/>
              <a:rect l="l" t="t" r="r" b="b"/>
              <a:pathLst>
                <a:path w="2833290" h="531251">
                  <a:moveTo>
                    <a:pt x="0" y="0"/>
                  </a:moveTo>
                  <a:lnTo>
                    <a:pt x="2833290" y="0"/>
                  </a:lnTo>
                  <a:lnTo>
                    <a:pt x="2833290" y="531251"/>
                  </a:lnTo>
                  <a:lnTo>
                    <a:pt x="0" y="531251"/>
                  </a:lnTo>
                  <a:close/>
                </a:path>
              </a:pathLst>
            </a:custGeom>
            <a:blipFill>
              <a:blip r:embed="rId5"/>
              <a:stretch>
                <a:fillRect t="-73331" b="-73331"/>
              </a:stretch>
            </a:blipFill>
          </p:spPr>
          <p:txBody>
            <a:bodyPr/>
            <a:lstStyle/>
            <a:p>
              <a:endParaRPr lang="en-CA"/>
            </a:p>
          </p:txBody>
        </p:sp>
      </p:grpSp>
      <p:grpSp>
        <p:nvGrpSpPr>
          <p:cNvPr id="8" name="Group 8"/>
          <p:cNvGrpSpPr/>
          <p:nvPr/>
        </p:nvGrpSpPr>
        <p:grpSpPr>
          <a:xfrm>
            <a:off x="-18589" y="3430676"/>
            <a:ext cx="25003364" cy="3427442"/>
            <a:chOff x="0" y="0"/>
            <a:chExt cx="6585248" cy="902701"/>
          </a:xfrm>
        </p:grpSpPr>
        <p:sp>
          <p:nvSpPr>
            <p:cNvPr id="9" name="Freeform 9"/>
            <p:cNvSpPr/>
            <p:nvPr/>
          </p:nvSpPr>
          <p:spPr>
            <a:xfrm>
              <a:off x="0" y="0"/>
              <a:ext cx="6585248" cy="902701"/>
            </a:xfrm>
            <a:custGeom>
              <a:avLst/>
              <a:gdLst/>
              <a:ahLst/>
              <a:cxnLst/>
              <a:rect l="l" t="t" r="r" b="b"/>
              <a:pathLst>
                <a:path w="6585248" h="902701">
                  <a:moveTo>
                    <a:pt x="0" y="0"/>
                  </a:moveTo>
                  <a:lnTo>
                    <a:pt x="6585248" y="0"/>
                  </a:lnTo>
                  <a:lnTo>
                    <a:pt x="6585248" y="902701"/>
                  </a:lnTo>
                  <a:lnTo>
                    <a:pt x="0" y="902701"/>
                  </a:lnTo>
                  <a:close/>
                </a:path>
              </a:pathLst>
            </a:custGeom>
            <a:gradFill rotWithShape="1">
              <a:gsLst>
                <a:gs pos="0">
                  <a:srgbClr val="2D3E5F">
                    <a:alpha val="84000"/>
                  </a:srgbClr>
                </a:gs>
                <a:gs pos="100000">
                  <a:srgbClr val="FFFFFF">
                    <a:alpha val="0"/>
                  </a:srgbClr>
                </a:gs>
              </a:gsLst>
              <a:lin ang="0"/>
            </a:gradFill>
          </p:spPr>
          <p:txBody>
            <a:bodyPr/>
            <a:lstStyle/>
            <a:p>
              <a:endParaRPr lang="en-CA"/>
            </a:p>
          </p:txBody>
        </p:sp>
        <p:sp>
          <p:nvSpPr>
            <p:cNvPr id="10" name="TextBox 10"/>
            <p:cNvSpPr txBox="1"/>
            <p:nvPr/>
          </p:nvSpPr>
          <p:spPr>
            <a:xfrm>
              <a:off x="0" y="-38100"/>
              <a:ext cx="6585248" cy="940801"/>
            </a:xfrm>
            <a:prstGeom prst="rect">
              <a:avLst/>
            </a:prstGeom>
          </p:spPr>
          <p:txBody>
            <a:bodyPr lIns="50800" tIns="50800" rIns="50800" bIns="50800" rtlCol="0" anchor="ctr"/>
            <a:lstStyle/>
            <a:p>
              <a:pPr algn="ctr">
                <a:lnSpc>
                  <a:spcPts val="2919"/>
                </a:lnSpc>
              </a:pPr>
              <a:endParaRPr/>
            </a:p>
          </p:txBody>
        </p:sp>
      </p:grpSp>
      <p:grpSp>
        <p:nvGrpSpPr>
          <p:cNvPr id="11" name="Group 11"/>
          <p:cNvGrpSpPr/>
          <p:nvPr/>
        </p:nvGrpSpPr>
        <p:grpSpPr>
          <a:xfrm>
            <a:off x="-1753123" y="6858118"/>
            <a:ext cx="24248432" cy="3429059"/>
            <a:chOff x="0" y="0"/>
            <a:chExt cx="6386418" cy="903127"/>
          </a:xfrm>
        </p:grpSpPr>
        <p:sp>
          <p:nvSpPr>
            <p:cNvPr id="12" name="Freeform 12"/>
            <p:cNvSpPr/>
            <p:nvPr/>
          </p:nvSpPr>
          <p:spPr>
            <a:xfrm>
              <a:off x="0" y="0"/>
              <a:ext cx="6386418" cy="903127"/>
            </a:xfrm>
            <a:custGeom>
              <a:avLst/>
              <a:gdLst/>
              <a:ahLst/>
              <a:cxnLst/>
              <a:rect l="l" t="t" r="r" b="b"/>
              <a:pathLst>
                <a:path w="6386418" h="903127">
                  <a:moveTo>
                    <a:pt x="0" y="0"/>
                  </a:moveTo>
                  <a:lnTo>
                    <a:pt x="6386418" y="0"/>
                  </a:lnTo>
                  <a:lnTo>
                    <a:pt x="6386418" y="903127"/>
                  </a:lnTo>
                  <a:lnTo>
                    <a:pt x="0" y="903127"/>
                  </a:lnTo>
                  <a:close/>
                </a:path>
              </a:pathLst>
            </a:custGeom>
            <a:gradFill rotWithShape="1">
              <a:gsLst>
                <a:gs pos="0">
                  <a:srgbClr val="06889E">
                    <a:alpha val="59000"/>
                  </a:srgbClr>
                </a:gs>
                <a:gs pos="100000">
                  <a:srgbClr val="FFFFFF">
                    <a:alpha val="0"/>
                  </a:srgbClr>
                </a:gs>
              </a:gsLst>
              <a:lin ang="0"/>
            </a:gradFill>
          </p:spPr>
          <p:txBody>
            <a:bodyPr/>
            <a:lstStyle/>
            <a:p>
              <a:endParaRPr lang="en-CA"/>
            </a:p>
          </p:txBody>
        </p:sp>
        <p:sp>
          <p:nvSpPr>
            <p:cNvPr id="13" name="TextBox 13"/>
            <p:cNvSpPr txBox="1"/>
            <p:nvPr/>
          </p:nvSpPr>
          <p:spPr>
            <a:xfrm>
              <a:off x="0" y="-38100"/>
              <a:ext cx="6386418" cy="941227"/>
            </a:xfrm>
            <a:prstGeom prst="rect">
              <a:avLst/>
            </a:prstGeom>
          </p:spPr>
          <p:txBody>
            <a:bodyPr lIns="50800" tIns="50800" rIns="50800" bIns="50800" rtlCol="0" anchor="ctr"/>
            <a:lstStyle/>
            <a:p>
              <a:pPr algn="ctr">
                <a:lnSpc>
                  <a:spcPts val="2919"/>
                </a:lnSpc>
              </a:pPr>
              <a:endParaRPr/>
            </a:p>
          </p:txBody>
        </p:sp>
      </p:grpSp>
      <p:sp>
        <p:nvSpPr>
          <p:cNvPr id="14" name="TextBox 14"/>
          <p:cNvSpPr txBox="1"/>
          <p:nvPr/>
        </p:nvSpPr>
        <p:spPr>
          <a:xfrm>
            <a:off x="7187498" y="4393877"/>
            <a:ext cx="4166302" cy="1550047"/>
          </a:xfrm>
          <a:prstGeom prst="rect">
            <a:avLst/>
          </a:prstGeom>
        </p:spPr>
        <p:txBody>
          <a:bodyPr wrap="square" lIns="0" tIns="0" rIns="0" bIns="0" rtlCol="0" anchor="t">
            <a:spAutoFit/>
          </a:bodyPr>
          <a:lstStyle/>
          <a:p>
            <a:pPr algn="ctr">
              <a:lnSpc>
                <a:spcPts val="12739"/>
              </a:lnSpc>
              <a:spcBef>
                <a:spcPct val="0"/>
              </a:spcBef>
            </a:pPr>
            <a:r>
              <a:rPr lang="en-US" sz="9099" b="1" dirty="0">
                <a:solidFill>
                  <a:srgbClr val="FFFFFF"/>
                </a:solidFill>
                <a:latin typeface="Montserrat Bold"/>
                <a:ea typeface="Montserrat Bold"/>
                <a:cs typeface="Montserrat Bold"/>
                <a:sym typeface="Montserrat Bold"/>
              </a:rPr>
              <a:t>Places</a:t>
            </a:r>
          </a:p>
        </p:txBody>
      </p:sp>
      <p:grpSp>
        <p:nvGrpSpPr>
          <p:cNvPr id="15" name="Group 15"/>
          <p:cNvGrpSpPr/>
          <p:nvPr/>
        </p:nvGrpSpPr>
        <p:grpSpPr>
          <a:xfrm>
            <a:off x="-4210074" y="3234"/>
            <a:ext cx="22579120" cy="3427442"/>
            <a:chOff x="0" y="0"/>
            <a:chExt cx="5946764" cy="902701"/>
          </a:xfrm>
        </p:grpSpPr>
        <p:sp>
          <p:nvSpPr>
            <p:cNvPr id="16" name="Freeform 16"/>
            <p:cNvSpPr/>
            <p:nvPr/>
          </p:nvSpPr>
          <p:spPr>
            <a:xfrm>
              <a:off x="0" y="0"/>
              <a:ext cx="5946764" cy="902701"/>
            </a:xfrm>
            <a:custGeom>
              <a:avLst/>
              <a:gdLst/>
              <a:ahLst/>
              <a:cxnLst/>
              <a:rect l="l" t="t" r="r" b="b"/>
              <a:pathLst>
                <a:path w="5946764" h="902701">
                  <a:moveTo>
                    <a:pt x="0" y="0"/>
                  </a:moveTo>
                  <a:lnTo>
                    <a:pt x="5946764" y="0"/>
                  </a:lnTo>
                  <a:lnTo>
                    <a:pt x="5946764" y="902701"/>
                  </a:lnTo>
                  <a:lnTo>
                    <a:pt x="0" y="902701"/>
                  </a:lnTo>
                  <a:close/>
                </a:path>
              </a:pathLst>
            </a:custGeom>
            <a:gradFill rotWithShape="1">
              <a:gsLst>
                <a:gs pos="0">
                  <a:srgbClr val="00599F">
                    <a:alpha val="72000"/>
                  </a:srgbClr>
                </a:gs>
                <a:gs pos="100000">
                  <a:srgbClr val="FFFFFF">
                    <a:alpha val="38160"/>
                  </a:srgbClr>
                </a:gs>
              </a:gsLst>
              <a:lin ang="0"/>
            </a:gradFill>
          </p:spPr>
          <p:txBody>
            <a:bodyPr/>
            <a:lstStyle/>
            <a:p>
              <a:endParaRPr lang="en-CA"/>
            </a:p>
          </p:txBody>
        </p:sp>
        <p:sp>
          <p:nvSpPr>
            <p:cNvPr id="17" name="TextBox 17"/>
            <p:cNvSpPr txBox="1"/>
            <p:nvPr/>
          </p:nvSpPr>
          <p:spPr>
            <a:xfrm>
              <a:off x="0" y="-38100"/>
              <a:ext cx="5946764" cy="940801"/>
            </a:xfrm>
            <a:prstGeom prst="rect">
              <a:avLst/>
            </a:prstGeom>
          </p:spPr>
          <p:txBody>
            <a:bodyPr lIns="50800" tIns="50800" rIns="50800" bIns="50800" rtlCol="0" anchor="ctr"/>
            <a:lstStyle/>
            <a:p>
              <a:pPr algn="ctr">
                <a:lnSpc>
                  <a:spcPts val="2919"/>
                </a:lnSpc>
              </a:pPr>
              <a:endParaRPr/>
            </a:p>
          </p:txBody>
        </p:sp>
      </p:grpSp>
      <p:sp>
        <p:nvSpPr>
          <p:cNvPr id="18" name="TextBox 18"/>
          <p:cNvSpPr txBox="1"/>
          <p:nvPr/>
        </p:nvSpPr>
        <p:spPr>
          <a:xfrm>
            <a:off x="6059009" y="7718537"/>
            <a:ext cx="6361591" cy="1550047"/>
          </a:xfrm>
          <a:prstGeom prst="rect">
            <a:avLst/>
          </a:prstGeom>
        </p:spPr>
        <p:txBody>
          <a:bodyPr wrap="square" lIns="0" tIns="0" rIns="0" bIns="0" rtlCol="0" anchor="t">
            <a:spAutoFit/>
          </a:bodyPr>
          <a:lstStyle/>
          <a:p>
            <a:pPr algn="ctr">
              <a:lnSpc>
                <a:spcPts val="12739"/>
              </a:lnSpc>
              <a:spcBef>
                <a:spcPct val="0"/>
              </a:spcBef>
            </a:pPr>
            <a:r>
              <a:rPr lang="en-US" sz="9099" b="1" dirty="0">
                <a:solidFill>
                  <a:srgbClr val="FFFFFF"/>
                </a:solidFill>
                <a:latin typeface="Montserrat Bold"/>
                <a:ea typeface="Montserrat Bold"/>
                <a:cs typeface="Montserrat Bold"/>
                <a:sym typeface="Montserrat Bold"/>
              </a:rPr>
              <a:t>Possibility</a:t>
            </a:r>
          </a:p>
        </p:txBody>
      </p:sp>
      <p:sp>
        <p:nvSpPr>
          <p:cNvPr id="19" name="TextBox 19"/>
          <p:cNvSpPr txBox="1"/>
          <p:nvPr/>
        </p:nvSpPr>
        <p:spPr>
          <a:xfrm>
            <a:off x="7056380" y="863653"/>
            <a:ext cx="4297420" cy="1550047"/>
          </a:xfrm>
          <a:prstGeom prst="rect">
            <a:avLst/>
          </a:prstGeom>
        </p:spPr>
        <p:txBody>
          <a:bodyPr wrap="square" lIns="0" tIns="0" rIns="0" bIns="0" rtlCol="0" anchor="t">
            <a:spAutoFit/>
          </a:bodyPr>
          <a:lstStyle/>
          <a:p>
            <a:pPr algn="ctr">
              <a:lnSpc>
                <a:spcPts val="12739"/>
              </a:lnSpc>
              <a:spcBef>
                <a:spcPct val="0"/>
              </a:spcBef>
            </a:pPr>
            <a:r>
              <a:rPr lang="en-US" sz="9099" b="1" dirty="0">
                <a:solidFill>
                  <a:srgbClr val="FFFFFF"/>
                </a:solidFill>
                <a:latin typeface="Montserrat Bold"/>
                <a:ea typeface="Montserrat Bold"/>
                <a:cs typeface="Montserrat Bold"/>
                <a:sym typeface="Montserrat Bold"/>
              </a:rPr>
              <a:t>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246370"/>
            <a:ext cx="9192319" cy="5040630"/>
            <a:chOff x="0" y="0"/>
            <a:chExt cx="1424131" cy="780925"/>
          </a:xfrm>
        </p:grpSpPr>
        <p:sp>
          <p:nvSpPr>
            <p:cNvPr id="3" name="Freeform 3"/>
            <p:cNvSpPr/>
            <p:nvPr/>
          </p:nvSpPr>
          <p:spPr>
            <a:xfrm>
              <a:off x="0" y="0"/>
              <a:ext cx="1424131" cy="780925"/>
            </a:xfrm>
            <a:custGeom>
              <a:avLst/>
              <a:gdLst/>
              <a:ahLst/>
              <a:cxnLst/>
              <a:rect l="l" t="t" r="r" b="b"/>
              <a:pathLst>
                <a:path w="1424131" h="780925">
                  <a:moveTo>
                    <a:pt x="0" y="0"/>
                  </a:moveTo>
                  <a:lnTo>
                    <a:pt x="1424131" y="0"/>
                  </a:lnTo>
                  <a:lnTo>
                    <a:pt x="1424131" y="780925"/>
                  </a:lnTo>
                  <a:lnTo>
                    <a:pt x="0" y="780925"/>
                  </a:lnTo>
                  <a:close/>
                </a:path>
              </a:pathLst>
            </a:custGeom>
            <a:blipFill>
              <a:blip r:embed="rId3"/>
              <a:stretch>
                <a:fillRect t="-10978" b="-10978"/>
              </a:stretch>
            </a:blipFill>
          </p:spPr>
          <p:txBody>
            <a:bodyPr/>
            <a:lstStyle/>
            <a:p>
              <a:endParaRPr lang="en-CA"/>
            </a:p>
          </p:txBody>
        </p:sp>
      </p:grpSp>
      <p:grpSp>
        <p:nvGrpSpPr>
          <p:cNvPr id="4" name="Group 4"/>
          <p:cNvGrpSpPr/>
          <p:nvPr/>
        </p:nvGrpSpPr>
        <p:grpSpPr>
          <a:xfrm>
            <a:off x="9192319" y="0"/>
            <a:ext cx="9095681" cy="5246370"/>
            <a:chOff x="0" y="0"/>
            <a:chExt cx="1409159" cy="812800"/>
          </a:xfrm>
        </p:grpSpPr>
        <p:sp>
          <p:nvSpPr>
            <p:cNvPr id="5" name="Freeform 5"/>
            <p:cNvSpPr/>
            <p:nvPr/>
          </p:nvSpPr>
          <p:spPr>
            <a:xfrm>
              <a:off x="0" y="0"/>
              <a:ext cx="1409159" cy="812800"/>
            </a:xfrm>
            <a:custGeom>
              <a:avLst/>
              <a:gdLst/>
              <a:ahLst/>
              <a:cxnLst/>
              <a:rect l="l" t="t" r="r" b="b"/>
              <a:pathLst>
                <a:path w="1409159" h="812800">
                  <a:moveTo>
                    <a:pt x="0" y="0"/>
                  </a:moveTo>
                  <a:lnTo>
                    <a:pt x="1409159" y="0"/>
                  </a:lnTo>
                  <a:lnTo>
                    <a:pt x="1409159" y="812800"/>
                  </a:lnTo>
                  <a:lnTo>
                    <a:pt x="0" y="812800"/>
                  </a:lnTo>
                  <a:close/>
                </a:path>
              </a:pathLst>
            </a:custGeom>
            <a:blipFill>
              <a:blip r:embed="rId4"/>
              <a:stretch>
                <a:fillRect l="-13384" r="-13384"/>
              </a:stretch>
            </a:blipFill>
          </p:spPr>
          <p:txBody>
            <a:bodyPr/>
            <a:lstStyle/>
            <a:p>
              <a:endParaRPr lang="en-CA"/>
            </a:p>
          </p:txBody>
        </p:sp>
      </p:grpSp>
      <p:grpSp>
        <p:nvGrpSpPr>
          <p:cNvPr id="6" name="Group 6"/>
          <p:cNvGrpSpPr/>
          <p:nvPr/>
        </p:nvGrpSpPr>
        <p:grpSpPr>
          <a:xfrm>
            <a:off x="9163050" y="5246370"/>
            <a:ext cx="9095681" cy="5040630"/>
            <a:chOff x="0" y="0"/>
            <a:chExt cx="1409159" cy="780925"/>
          </a:xfrm>
        </p:grpSpPr>
        <p:sp>
          <p:nvSpPr>
            <p:cNvPr id="7" name="Freeform 7"/>
            <p:cNvSpPr/>
            <p:nvPr/>
          </p:nvSpPr>
          <p:spPr>
            <a:xfrm>
              <a:off x="0" y="0"/>
              <a:ext cx="1409159" cy="780925"/>
            </a:xfrm>
            <a:custGeom>
              <a:avLst/>
              <a:gdLst/>
              <a:ahLst/>
              <a:cxnLst/>
              <a:rect l="l" t="t" r="r" b="b"/>
              <a:pathLst>
                <a:path w="1409159" h="780925">
                  <a:moveTo>
                    <a:pt x="0" y="0"/>
                  </a:moveTo>
                  <a:lnTo>
                    <a:pt x="1409159" y="0"/>
                  </a:lnTo>
                  <a:lnTo>
                    <a:pt x="1409159" y="780925"/>
                  </a:lnTo>
                  <a:lnTo>
                    <a:pt x="0" y="780925"/>
                  </a:lnTo>
                  <a:close/>
                </a:path>
              </a:pathLst>
            </a:custGeom>
            <a:blipFill>
              <a:blip r:embed="rId5"/>
              <a:stretch>
                <a:fillRect r="-13386"/>
              </a:stretch>
            </a:blipFill>
          </p:spPr>
          <p:txBody>
            <a:bodyPr/>
            <a:lstStyle/>
            <a:p>
              <a:endParaRPr lang="en-CA"/>
            </a:p>
          </p:txBody>
        </p:sp>
      </p:grpSp>
      <p:grpSp>
        <p:nvGrpSpPr>
          <p:cNvPr id="8" name="Group 8"/>
          <p:cNvGrpSpPr/>
          <p:nvPr/>
        </p:nvGrpSpPr>
        <p:grpSpPr>
          <a:xfrm>
            <a:off x="0" y="6369"/>
            <a:ext cx="9192319" cy="5246370"/>
            <a:chOff x="0" y="0"/>
            <a:chExt cx="1424131" cy="812800"/>
          </a:xfrm>
        </p:grpSpPr>
        <p:sp>
          <p:nvSpPr>
            <p:cNvPr id="9" name="Freeform 9"/>
            <p:cNvSpPr/>
            <p:nvPr/>
          </p:nvSpPr>
          <p:spPr>
            <a:xfrm>
              <a:off x="0" y="0"/>
              <a:ext cx="1424131" cy="812800"/>
            </a:xfrm>
            <a:custGeom>
              <a:avLst/>
              <a:gdLst/>
              <a:ahLst/>
              <a:cxnLst/>
              <a:rect l="l" t="t" r="r" b="b"/>
              <a:pathLst>
                <a:path w="1424131" h="812800">
                  <a:moveTo>
                    <a:pt x="0" y="0"/>
                  </a:moveTo>
                  <a:lnTo>
                    <a:pt x="1424131" y="0"/>
                  </a:lnTo>
                  <a:lnTo>
                    <a:pt x="1424131" y="812800"/>
                  </a:lnTo>
                  <a:lnTo>
                    <a:pt x="0" y="812800"/>
                  </a:lnTo>
                  <a:close/>
                </a:path>
              </a:pathLst>
            </a:custGeom>
            <a:blipFill>
              <a:blip r:embed="rId6"/>
              <a:stretch>
                <a:fillRect l="-619" r="-619"/>
              </a:stretch>
            </a:blipFill>
          </p:spPr>
          <p:txBody>
            <a:bodyPr/>
            <a:lstStyle/>
            <a:p>
              <a:endParaRPr lang="en-CA"/>
            </a:p>
          </p:txBody>
        </p:sp>
      </p:grpSp>
      <p:grpSp>
        <p:nvGrpSpPr>
          <p:cNvPr id="10" name="Group 10"/>
          <p:cNvGrpSpPr/>
          <p:nvPr/>
        </p:nvGrpSpPr>
        <p:grpSpPr>
          <a:xfrm>
            <a:off x="0" y="0"/>
            <a:ext cx="18288000" cy="10287000"/>
            <a:chOff x="0" y="0"/>
            <a:chExt cx="4816593" cy="2709333"/>
          </a:xfrm>
        </p:grpSpPr>
        <p:sp>
          <p:nvSpPr>
            <p:cNvPr id="11" name="Freeform 1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6000"/>
                  </a:srgbClr>
                </a:gs>
                <a:gs pos="100000">
                  <a:srgbClr val="FFFFFF">
                    <a:alpha val="34980"/>
                  </a:srgbClr>
                </a:gs>
              </a:gsLst>
              <a:lin ang="2700000"/>
            </a:gradFill>
          </p:spPr>
          <p:txBody>
            <a:bodyPr/>
            <a:lstStyle/>
            <a:p>
              <a:endParaRPr lang="en-CA"/>
            </a:p>
          </p:txBody>
        </p:sp>
        <p:sp>
          <p:nvSpPr>
            <p:cNvPr id="12" name="TextBox 12"/>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a:off x="9144000" y="0"/>
            <a:ext cx="0" cy="10539903"/>
          </a:xfrm>
          <a:prstGeom prst="line">
            <a:avLst/>
          </a:prstGeom>
          <a:ln w="38100" cap="flat">
            <a:solidFill>
              <a:srgbClr val="FFFFFF">
                <a:alpha val="3922"/>
              </a:srgbClr>
            </a:solidFill>
            <a:prstDash val="solid"/>
            <a:headEnd type="none" w="sm" len="sm"/>
            <a:tailEnd type="none" w="sm" len="sm"/>
          </a:ln>
        </p:spPr>
        <p:txBody>
          <a:bodyPr/>
          <a:lstStyle/>
          <a:p>
            <a:endParaRPr lang="en-CA"/>
          </a:p>
        </p:txBody>
      </p:sp>
      <p:sp>
        <p:nvSpPr>
          <p:cNvPr id="14" name="AutoShape 14"/>
          <p:cNvSpPr/>
          <p:nvPr/>
        </p:nvSpPr>
        <p:spPr>
          <a:xfrm flipV="1">
            <a:off x="-297003" y="5246370"/>
            <a:ext cx="18585003" cy="6369"/>
          </a:xfrm>
          <a:prstGeom prst="line">
            <a:avLst/>
          </a:prstGeom>
          <a:ln w="38100" cap="flat">
            <a:solidFill>
              <a:srgbClr val="FFFFFF">
                <a:alpha val="3922"/>
              </a:srgbClr>
            </a:solidFill>
            <a:prstDash val="solid"/>
            <a:headEnd type="none" w="sm" len="sm"/>
            <a:tailEnd type="none" w="sm" len="sm"/>
          </a:ln>
        </p:spPr>
        <p:txBody>
          <a:bodyPr/>
          <a:lstStyle/>
          <a:p>
            <a:endParaRPr lang="en-CA"/>
          </a:p>
        </p:txBody>
      </p:sp>
      <p:grpSp>
        <p:nvGrpSpPr>
          <p:cNvPr id="15" name="Group 15"/>
          <p:cNvGrpSpPr/>
          <p:nvPr/>
        </p:nvGrpSpPr>
        <p:grpSpPr>
          <a:xfrm>
            <a:off x="929978" y="5690402"/>
            <a:ext cx="3152205" cy="1248803"/>
            <a:chOff x="0" y="-66675"/>
            <a:chExt cx="830210" cy="328902"/>
          </a:xfrm>
        </p:grpSpPr>
        <p:sp>
          <p:nvSpPr>
            <p:cNvPr id="16" name="Freeform 16"/>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17" name="TextBox 17"/>
            <p:cNvSpPr txBox="1"/>
            <p:nvPr/>
          </p:nvSpPr>
          <p:spPr>
            <a:xfrm>
              <a:off x="0" y="-66675"/>
              <a:ext cx="830210" cy="328902"/>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Restaurant</a:t>
              </a:r>
            </a:p>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Manager</a:t>
              </a:r>
            </a:p>
          </p:txBody>
        </p:sp>
      </p:grpSp>
      <p:grpSp>
        <p:nvGrpSpPr>
          <p:cNvPr id="18" name="Group 18"/>
          <p:cNvGrpSpPr/>
          <p:nvPr/>
        </p:nvGrpSpPr>
        <p:grpSpPr>
          <a:xfrm>
            <a:off x="929978" y="709167"/>
            <a:ext cx="3152205" cy="901938"/>
            <a:chOff x="0" y="-14127"/>
            <a:chExt cx="830210" cy="237547"/>
          </a:xfrm>
        </p:grpSpPr>
        <p:sp>
          <p:nvSpPr>
            <p:cNvPr id="19" name="Freeform 19"/>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20" name="TextBox 20"/>
            <p:cNvSpPr txBox="1"/>
            <p:nvPr/>
          </p:nvSpPr>
          <p:spPr>
            <a:xfrm>
              <a:off x="0" y="-14127"/>
              <a:ext cx="830210" cy="237546"/>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Front Office Manager</a:t>
              </a:r>
            </a:p>
          </p:txBody>
        </p:sp>
      </p:grpSp>
      <p:grpSp>
        <p:nvGrpSpPr>
          <p:cNvPr id="21" name="Group 21"/>
          <p:cNvGrpSpPr/>
          <p:nvPr/>
        </p:nvGrpSpPr>
        <p:grpSpPr>
          <a:xfrm>
            <a:off x="929978" y="2017128"/>
            <a:ext cx="3152205" cy="1101453"/>
            <a:chOff x="0" y="-44306"/>
            <a:chExt cx="830210" cy="290094"/>
          </a:xfrm>
        </p:grpSpPr>
        <p:sp>
          <p:nvSpPr>
            <p:cNvPr id="22" name="Freeform 22"/>
            <p:cNvSpPr/>
            <p:nvPr/>
          </p:nvSpPr>
          <p:spPr>
            <a:xfrm>
              <a:off x="0" y="-3689"/>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23" name="TextBox 23"/>
            <p:cNvSpPr txBox="1"/>
            <p:nvPr/>
          </p:nvSpPr>
          <p:spPr>
            <a:xfrm>
              <a:off x="0" y="-44306"/>
              <a:ext cx="830210" cy="290094"/>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Supervisor</a:t>
              </a:r>
            </a:p>
          </p:txBody>
        </p:sp>
      </p:grpSp>
      <p:grpSp>
        <p:nvGrpSpPr>
          <p:cNvPr id="24" name="Group 24"/>
          <p:cNvGrpSpPr/>
          <p:nvPr/>
        </p:nvGrpSpPr>
        <p:grpSpPr>
          <a:xfrm>
            <a:off x="929978" y="3422310"/>
            <a:ext cx="3152205" cy="1101453"/>
            <a:chOff x="0" y="-48155"/>
            <a:chExt cx="830210" cy="290094"/>
          </a:xfrm>
        </p:grpSpPr>
        <p:sp>
          <p:nvSpPr>
            <p:cNvPr id="25" name="Freeform 25"/>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26" name="TextBox 26"/>
            <p:cNvSpPr txBox="1"/>
            <p:nvPr/>
          </p:nvSpPr>
          <p:spPr>
            <a:xfrm>
              <a:off x="0" y="-48155"/>
              <a:ext cx="830210" cy="290094"/>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Guest Service Agent</a:t>
              </a:r>
            </a:p>
          </p:txBody>
        </p:sp>
      </p:grpSp>
      <p:sp>
        <p:nvSpPr>
          <p:cNvPr id="27" name="AutoShape 27"/>
          <p:cNvSpPr/>
          <p:nvPr/>
        </p:nvSpPr>
        <p:spPr>
          <a:xfrm>
            <a:off x="4082183" y="6367706"/>
            <a:ext cx="443005" cy="0"/>
          </a:xfrm>
          <a:prstGeom prst="line">
            <a:avLst/>
          </a:prstGeom>
          <a:ln w="38100" cap="flat">
            <a:solidFill>
              <a:srgbClr val="FFFFFF"/>
            </a:solidFill>
            <a:prstDash val="solid"/>
            <a:headEnd type="none" w="sm" len="sm"/>
            <a:tailEnd type="none" w="sm" len="sm"/>
          </a:ln>
        </p:spPr>
        <p:txBody>
          <a:bodyPr/>
          <a:lstStyle/>
          <a:p>
            <a:endParaRPr lang="en-CA"/>
          </a:p>
        </p:txBody>
      </p:sp>
      <p:sp>
        <p:nvSpPr>
          <p:cNvPr id="28" name="AutoShape 28"/>
          <p:cNvSpPr/>
          <p:nvPr/>
        </p:nvSpPr>
        <p:spPr>
          <a:xfrm flipV="1">
            <a:off x="4082183" y="4029297"/>
            <a:ext cx="426309" cy="0"/>
          </a:xfrm>
          <a:prstGeom prst="line">
            <a:avLst/>
          </a:prstGeom>
          <a:ln w="38100" cap="flat">
            <a:solidFill>
              <a:srgbClr val="FFFFFF"/>
            </a:solidFill>
            <a:prstDash val="solid"/>
            <a:headEnd type="none" w="sm" len="sm"/>
            <a:tailEnd type="none" w="sm" len="sm"/>
          </a:ln>
        </p:spPr>
        <p:txBody>
          <a:bodyPr/>
          <a:lstStyle/>
          <a:p>
            <a:endParaRPr lang="en-CA"/>
          </a:p>
        </p:txBody>
      </p:sp>
      <p:sp>
        <p:nvSpPr>
          <p:cNvPr id="29" name="AutoShape 29"/>
          <p:cNvSpPr/>
          <p:nvPr/>
        </p:nvSpPr>
        <p:spPr>
          <a:xfrm flipV="1">
            <a:off x="4082183" y="2606888"/>
            <a:ext cx="407691" cy="2613"/>
          </a:xfrm>
          <a:prstGeom prst="line">
            <a:avLst/>
          </a:prstGeom>
          <a:ln w="38100" cap="flat">
            <a:solidFill>
              <a:srgbClr val="FFFFFF"/>
            </a:solidFill>
            <a:prstDash val="solid"/>
            <a:headEnd type="none" w="sm" len="sm"/>
            <a:tailEnd type="none" w="sm" len="sm"/>
          </a:ln>
        </p:spPr>
        <p:txBody>
          <a:bodyPr/>
          <a:lstStyle/>
          <a:p>
            <a:endParaRPr lang="en-CA"/>
          </a:p>
        </p:txBody>
      </p:sp>
      <p:sp>
        <p:nvSpPr>
          <p:cNvPr id="30" name="AutoShape 30"/>
          <p:cNvSpPr/>
          <p:nvPr/>
        </p:nvSpPr>
        <p:spPr>
          <a:xfrm>
            <a:off x="4082183" y="1186952"/>
            <a:ext cx="410590" cy="0"/>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31" name="Group 31"/>
          <p:cNvGrpSpPr/>
          <p:nvPr/>
        </p:nvGrpSpPr>
        <p:grpSpPr>
          <a:xfrm>
            <a:off x="929978" y="7110197"/>
            <a:ext cx="3152205" cy="1312746"/>
            <a:chOff x="0" y="-66675"/>
            <a:chExt cx="830210" cy="345743"/>
          </a:xfrm>
        </p:grpSpPr>
        <p:sp>
          <p:nvSpPr>
            <p:cNvPr id="32" name="Freeform 32"/>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dirty="0"/>
            </a:p>
          </p:txBody>
        </p:sp>
        <p:sp>
          <p:nvSpPr>
            <p:cNvPr id="33" name="TextBox 33"/>
            <p:cNvSpPr txBox="1"/>
            <p:nvPr/>
          </p:nvSpPr>
          <p:spPr>
            <a:xfrm>
              <a:off x="0" y="-66675"/>
              <a:ext cx="830210" cy="34574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Chef</a:t>
              </a:r>
            </a:p>
          </p:txBody>
        </p:sp>
      </p:grpSp>
      <p:grpSp>
        <p:nvGrpSpPr>
          <p:cNvPr id="34" name="Group 34"/>
          <p:cNvGrpSpPr/>
          <p:nvPr/>
        </p:nvGrpSpPr>
        <p:grpSpPr>
          <a:xfrm>
            <a:off x="929978" y="8529993"/>
            <a:ext cx="3152205" cy="1312746"/>
            <a:chOff x="0" y="-66675"/>
            <a:chExt cx="830210" cy="345743"/>
          </a:xfrm>
        </p:grpSpPr>
        <p:sp>
          <p:nvSpPr>
            <p:cNvPr id="35" name="Freeform 35"/>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36" name="TextBox 36"/>
            <p:cNvSpPr txBox="1"/>
            <p:nvPr/>
          </p:nvSpPr>
          <p:spPr>
            <a:xfrm>
              <a:off x="0" y="-66675"/>
              <a:ext cx="830210" cy="34574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Server</a:t>
              </a:r>
            </a:p>
          </p:txBody>
        </p:sp>
      </p:grpSp>
      <p:sp>
        <p:nvSpPr>
          <p:cNvPr id="37" name="AutoShape 37"/>
          <p:cNvSpPr/>
          <p:nvPr/>
        </p:nvSpPr>
        <p:spPr>
          <a:xfrm>
            <a:off x="4082183" y="9207298"/>
            <a:ext cx="426309" cy="0"/>
          </a:xfrm>
          <a:prstGeom prst="line">
            <a:avLst/>
          </a:prstGeom>
          <a:ln w="38100" cap="flat">
            <a:solidFill>
              <a:srgbClr val="FFFFFF"/>
            </a:solidFill>
            <a:prstDash val="solid"/>
            <a:headEnd type="none" w="sm" len="sm"/>
            <a:tailEnd type="none" w="sm" len="sm"/>
          </a:ln>
        </p:spPr>
        <p:txBody>
          <a:bodyPr/>
          <a:lstStyle/>
          <a:p>
            <a:endParaRPr lang="en-CA"/>
          </a:p>
        </p:txBody>
      </p:sp>
      <p:sp>
        <p:nvSpPr>
          <p:cNvPr id="38" name="AutoShape 38"/>
          <p:cNvSpPr/>
          <p:nvPr/>
        </p:nvSpPr>
        <p:spPr>
          <a:xfrm>
            <a:off x="4082183" y="7787502"/>
            <a:ext cx="440106" cy="2574"/>
          </a:xfrm>
          <a:prstGeom prst="line">
            <a:avLst/>
          </a:prstGeom>
          <a:ln w="38100" cap="flat">
            <a:solidFill>
              <a:srgbClr val="FFFFFF"/>
            </a:solidFill>
            <a:prstDash val="solid"/>
            <a:headEnd type="none" w="sm" len="sm"/>
            <a:tailEnd type="none" w="sm" len="sm"/>
          </a:ln>
        </p:spPr>
        <p:txBody>
          <a:bodyPr/>
          <a:lstStyle/>
          <a:p>
            <a:endParaRPr lang="en-CA"/>
          </a:p>
        </p:txBody>
      </p:sp>
      <p:sp>
        <p:nvSpPr>
          <p:cNvPr id="39" name="AutoShape 39"/>
          <p:cNvSpPr/>
          <p:nvPr/>
        </p:nvSpPr>
        <p:spPr>
          <a:xfrm>
            <a:off x="13974052" y="6891549"/>
            <a:ext cx="0" cy="1828710"/>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40" name="Group 40"/>
          <p:cNvGrpSpPr/>
          <p:nvPr/>
        </p:nvGrpSpPr>
        <p:grpSpPr>
          <a:xfrm>
            <a:off x="7570445" y="3572826"/>
            <a:ext cx="3359826" cy="3359826"/>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889E"/>
            </a:solidFill>
            <a:ln cap="sq">
              <a:noFill/>
              <a:prstDash val="solid"/>
              <a:miter/>
            </a:ln>
          </p:spPr>
          <p:txBody>
            <a:bodyPr/>
            <a:lstStyle/>
            <a:p>
              <a:endParaRPr lang="en-CA"/>
            </a:p>
          </p:txBody>
        </p:sp>
        <p:sp>
          <p:nvSpPr>
            <p:cNvPr id="42" name="TextBox 42"/>
            <p:cNvSpPr txBox="1"/>
            <p:nvPr/>
          </p:nvSpPr>
          <p:spPr>
            <a:xfrm>
              <a:off x="76200" y="0"/>
              <a:ext cx="660400" cy="736600"/>
            </a:xfrm>
            <a:prstGeom prst="rect">
              <a:avLst/>
            </a:prstGeom>
          </p:spPr>
          <p:txBody>
            <a:bodyPr lIns="50800" tIns="50800" rIns="50800" bIns="50800" rtlCol="0" anchor="ctr"/>
            <a:lstStyle/>
            <a:p>
              <a:pPr algn="ctr">
                <a:lnSpc>
                  <a:spcPts val="4049"/>
                </a:lnSpc>
              </a:pPr>
              <a:r>
                <a:rPr lang="en-US" sz="2699" b="1" spc="134">
                  <a:solidFill>
                    <a:srgbClr val="FFFFFF"/>
                  </a:solidFill>
                  <a:latin typeface="Montserrat Classic Bold"/>
                  <a:ea typeface="Montserrat Classic Bold"/>
                  <a:cs typeface="Montserrat Classic Bold"/>
                  <a:sym typeface="Montserrat Classic Bold"/>
                </a:rPr>
                <a:t>TRADITIONAL CAREER PATHS</a:t>
              </a:r>
            </a:p>
          </p:txBody>
        </p:sp>
      </p:grpSp>
      <p:sp>
        <p:nvSpPr>
          <p:cNvPr id="43" name="AutoShape 43"/>
          <p:cNvSpPr/>
          <p:nvPr/>
        </p:nvSpPr>
        <p:spPr>
          <a:xfrm flipH="1">
            <a:off x="13903865" y="1637926"/>
            <a:ext cx="0" cy="1850217"/>
          </a:xfrm>
          <a:prstGeom prst="line">
            <a:avLst/>
          </a:prstGeom>
          <a:ln w="38100" cap="flat">
            <a:solidFill>
              <a:srgbClr val="FFFFFF"/>
            </a:solidFill>
            <a:prstDash val="solid"/>
            <a:headEnd type="none" w="sm" len="sm"/>
            <a:tailEnd type="none" w="sm" len="sm"/>
          </a:ln>
        </p:spPr>
        <p:txBody>
          <a:bodyPr/>
          <a:lstStyle/>
          <a:p>
            <a:endParaRPr lang="en-CA"/>
          </a:p>
        </p:txBody>
      </p:sp>
      <p:sp>
        <p:nvSpPr>
          <p:cNvPr id="44" name="AutoShape 44"/>
          <p:cNvSpPr/>
          <p:nvPr/>
        </p:nvSpPr>
        <p:spPr>
          <a:xfrm>
            <a:off x="4522288" y="6348649"/>
            <a:ext cx="0" cy="2875228"/>
          </a:xfrm>
          <a:prstGeom prst="line">
            <a:avLst/>
          </a:prstGeom>
          <a:ln w="38100" cap="flat">
            <a:solidFill>
              <a:srgbClr val="FFFFFF"/>
            </a:solidFill>
            <a:prstDash val="solid"/>
            <a:headEnd type="none" w="sm" len="sm"/>
            <a:tailEnd type="none" w="sm" len="sm"/>
          </a:ln>
        </p:spPr>
        <p:txBody>
          <a:bodyPr/>
          <a:lstStyle/>
          <a:p>
            <a:endParaRPr lang="en-CA"/>
          </a:p>
        </p:txBody>
      </p:sp>
      <p:sp>
        <p:nvSpPr>
          <p:cNvPr id="45" name="AutoShape 45"/>
          <p:cNvSpPr/>
          <p:nvPr/>
        </p:nvSpPr>
        <p:spPr>
          <a:xfrm>
            <a:off x="4486975" y="1184518"/>
            <a:ext cx="5798" cy="2844740"/>
          </a:xfrm>
          <a:prstGeom prst="line">
            <a:avLst/>
          </a:prstGeom>
          <a:ln w="38100" cap="flat">
            <a:solidFill>
              <a:srgbClr val="FFFFFF"/>
            </a:solidFill>
            <a:prstDash val="solid"/>
            <a:headEnd type="none" w="sm" len="sm"/>
            <a:tailEnd type="none" w="sm" len="sm"/>
          </a:ln>
        </p:spPr>
        <p:txBody>
          <a:bodyPr/>
          <a:lstStyle/>
          <a:p>
            <a:endParaRPr lang="en-CA"/>
          </a:p>
        </p:txBody>
      </p:sp>
      <p:sp>
        <p:nvSpPr>
          <p:cNvPr id="46" name="Freeform 46"/>
          <p:cNvSpPr/>
          <p:nvPr/>
        </p:nvSpPr>
        <p:spPr>
          <a:xfrm>
            <a:off x="5051631" y="1539982"/>
            <a:ext cx="2139039" cy="2139039"/>
          </a:xfrm>
          <a:custGeom>
            <a:avLst/>
            <a:gdLst/>
            <a:ahLst/>
            <a:cxnLst/>
            <a:rect l="l" t="t" r="r" b="b"/>
            <a:pathLst>
              <a:path w="2139039" h="2139039">
                <a:moveTo>
                  <a:pt x="0" y="0"/>
                </a:moveTo>
                <a:lnTo>
                  <a:pt x="2139039" y="0"/>
                </a:lnTo>
                <a:lnTo>
                  <a:pt x="2139039" y="2139039"/>
                </a:lnTo>
                <a:lnTo>
                  <a:pt x="0" y="213903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A"/>
          </a:p>
        </p:txBody>
      </p:sp>
      <p:sp>
        <p:nvSpPr>
          <p:cNvPr id="47" name="Freeform 47"/>
          <p:cNvSpPr/>
          <p:nvPr/>
        </p:nvSpPr>
        <p:spPr>
          <a:xfrm>
            <a:off x="11189598" y="1466110"/>
            <a:ext cx="2139039" cy="2139039"/>
          </a:xfrm>
          <a:custGeom>
            <a:avLst/>
            <a:gdLst/>
            <a:ahLst/>
            <a:cxnLst/>
            <a:rect l="l" t="t" r="r" b="b"/>
            <a:pathLst>
              <a:path w="2139039" h="2139039">
                <a:moveTo>
                  <a:pt x="0" y="0"/>
                </a:moveTo>
                <a:lnTo>
                  <a:pt x="2139039" y="0"/>
                </a:lnTo>
                <a:lnTo>
                  <a:pt x="2139039" y="2139039"/>
                </a:lnTo>
                <a:lnTo>
                  <a:pt x="0" y="213903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A"/>
          </a:p>
        </p:txBody>
      </p:sp>
      <p:sp>
        <p:nvSpPr>
          <p:cNvPr id="48" name="Freeform 48"/>
          <p:cNvSpPr/>
          <p:nvPr/>
        </p:nvSpPr>
        <p:spPr>
          <a:xfrm>
            <a:off x="5308806" y="6728925"/>
            <a:ext cx="2139039" cy="2139039"/>
          </a:xfrm>
          <a:custGeom>
            <a:avLst/>
            <a:gdLst/>
            <a:ahLst/>
            <a:cxnLst/>
            <a:rect l="l" t="t" r="r" b="b"/>
            <a:pathLst>
              <a:path w="2139039" h="2139039">
                <a:moveTo>
                  <a:pt x="0" y="0"/>
                </a:moveTo>
                <a:lnTo>
                  <a:pt x="2139039" y="0"/>
                </a:lnTo>
                <a:lnTo>
                  <a:pt x="2139039" y="2139039"/>
                </a:lnTo>
                <a:lnTo>
                  <a:pt x="0" y="213903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A"/>
          </a:p>
        </p:txBody>
      </p:sp>
      <p:sp>
        <p:nvSpPr>
          <p:cNvPr id="49" name="Freeform 49"/>
          <p:cNvSpPr/>
          <p:nvPr/>
        </p:nvSpPr>
        <p:spPr>
          <a:xfrm>
            <a:off x="11366637" y="6697483"/>
            <a:ext cx="2139039" cy="2139039"/>
          </a:xfrm>
          <a:custGeom>
            <a:avLst/>
            <a:gdLst/>
            <a:ahLst/>
            <a:cxnLst/>
            <a:rect l="l" t="t" r="r" b="b"/>
            <a:pathLst>
              <a:path w="2139039" h="2139039">
                <a:moveTo>
                  <a:pt x="0" y="0"/>
                </a:moveTo>
                <a:lnTo>
                  <a:pt x="2139039" y="0"/>
                </a:lnTo>
                <a:lnTo>
                  <a:pt x="2139039" y="2139039"/>
                </a:lnTo>
                <a:lnTo>
                  <a:pt x="0" y="213903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A"/>
          </a:p>
        </p:txBody>
      </p:sp>
      <p:grpSp>
        <p:nvGrpSpPr>
          <p:cNvPr id="50" name="Group 50"/>
          <p:cNvGrpSpPr/>
          <p:nvPr/>
        </p:nvGrpSpPr>
        <p:grpSpPr>
          <a:xfrm>
            <a:off x="14411258" y="7735069"/>
            <a:ext cx="3152205" cy="1336059"/>
            <a:chOff x="0" y="-66675"/>
            <a:chExt cx="830210" cy="351883"/>
          </a:xfrm>
        </p:grpSpPr>
        <p:sp>
          <p:nvSpPr>
            <p:cNvPr id="51" name="Freeform 51"/>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52" name="TextBox 52"/>
            <p:cNvSpPr txBox="1"/>
            <p:nvPr/>
          </p:nvSpPr>
          <p:spPr>
            <a:xfrm>
              <a:off x="0" y="-66675"/>
              <a:ext cx="830210" cy="35188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Event Coordinator</a:t>
              </a:r>
            </a:p>
          </p:txBody>
        </p:sp>
      </p:grpSp>
      <p:sp>
        <p:nvSpPr>
          <p:cNvPr id="53" name="AutoShape 53"/>
          <p:cNvSpPr/>
          <p:nvPr/>
        </p:nvSpPr>
        <p:spPr>
          <a:xfrm>
            <a:off x="13984949" y="6910599"/>
            <a:ext cx="426309" cy="0"/>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54" name="Group 54"/>
          <p:cNvGrpSpPr/>
          <p:nvPr/>
        </p:nvGrpSpPr>
        <p:grpSpPr>
          <a:xfrm>
            <a:off x="14411258" y="5943798"/>
            <a:ext cx="3152205" cy="1291256"/>
            <a:chOff x="0" y="-66675"/>
            <a:chExt cx="830210" cy="340083"/>
          </a:xfrm>
        </p:grpSpPr>
        <p:sp>
          <p:nvSpPr>
            <p:cNvPr id="55" name="Freeform 55"/>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56" name="TextBox 56"/>
            <p:cNvSpPr txBox="1"/>
            <p:nvPr/>
          </p:nvSpPr>
          <p:spPr>
            <a:xfrm>
              <a:off x="0" y="-66675"/>
              <a:ext cx="830210" cy="34008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Director of Sales</a:t>
              </a:r>
            </a:p>
          </p:txBody>
        </p:sp>
      </p:grpSp>
      <p:grpSp>
        <p:nvGrpSpPr>
          <p:cNvPr id="57" name="Group 57"/>
          <p:cNvGrpSpPr/>
          <p:nvPr/>
        </p:nvGrpSpPr>
        <p:grpSpPr>
          <a:xfrm>
            <a:off x="14411258" y="2723301"/>
            <a:ext cx="3152205" cy="1305957"/>
            <a:chOff x="0" y="-66675"/>
            <a:chExt cx="830210" cy="343955"/>
          </a:xfrm>
        </p:grpSpPr>
        <p:sp>
          <p:nvSpPr>
            <p:cNvPr id="58" name="Freeform 58"/>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59" name="TextBox 59"/>
            <p:cNvSpPr txBox="1"/>
            <p:nvPr/>
          </p:nvSpPr>
          <p:spPr>
            <a:xfrm>
              <a:off x="0" y="-66675"/>
              <a:ext cx="830210" cy="343955"/>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Housekeeping Attendant</a:t>
              </a:r>
            </a:p>
          </p:txBody>
        </p:sp>
      </p:grpSp>
      <p:grpSp>
        <p:nvGrpSpPr>
          <p:cNvPr id="60" name="Group 60"/>
          <p:cNvGrpSpPr/>
          <p:nvPr/>
        </p:nvGrpSpPr>
        <p:grpSpPr>
          <a:xfrm>
            <a:off x="14349224" y="974710"/>
            <a:ext cx="3152205" cy="1101457"/>
            <a:chOff x="0" y="-66675"/>
            <a:chExt cx="830210" cy="290095"/>
          </a:xfrm>
        </p:grpSpPr>
        <p:sp>
          <p:nvSpPr>
            <p:cNvPr id="61" name="Freeform 61"/>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a:ln cap="rnd">
              <a:noFill/>
              <a:prstDash val="solid"/>
              <a:round/>
            </a:ln>
          </p:spPr>
          <p:txBody>
            <a:bodyPr/>
            <a:lstStyle/>
            <a:p>
              <a:endParaRPr lang="en-CA"/>
            </a:p>
          </p:txBody>
        </p:sp>
        <p:sp>
          <p:nvSpPr>
            <p:cNvPr id="62" name="TextBox 62"/>
            <p:cNvSpPr txBox="1"/>
            <p:nvPr/>
          </p:nvSpPr>
          <p:spPr>
            <a:xfrm>
              <a:off x="0" y="-66675"/>
              <a:ext cx="830210" cy="290094"/>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Executive Housekeeper</a:t>
              </a:r>
            </a:p>
          </p:txBody>
        </p:sp>
      </p:grpSp>
      <p:sp>
        <p:nvSpPr>
          <p:cNvPr id="63" name="AutoShape 63"/>
          <p:cNvSpPr/>
          <p:nvPr/>
        </p:nvSpPr>
        <p:spPr>
          <a:xfrm>
            <a:off x="13984949" y="8701209"/>
            <a:ext cx="426309" cy="0"/>
          </a:xfrm>
          <a:prstGeom prst="line">
            <a:avLst/>
          </a:prstGeom>
          <a:ln w="38100" cap="flat">
            <a:solidFill>
              <a:srgbClr val="FFFFFF"/>
            </a:solidFill>
            <a:prstDash val="solid"/>
            <a:headEnd type="none" w="sm" len="sm"/>
            <a:tailEnd type="none" w="sm" len="sm"/>
          </a:ln>
        </p:spPr>
        <p:txBody>
          <a:bodyPr/>
          <a:lstStyle/>
          <a:p>
            <a:endParaRPr lang="en-CA"/>
          </a:p>
        </p:txBody>
      </p:sp>
      <p:sp>
        <p:nvSpPr>
          <p:cNvPr id="64" name="AutoShape 64"/>
          <p:cNvSpPr/>
          <p:nvPr/>
        </p:nvSpPr>
        <p:spPr>
          <a:xfrm flipV="1">
            <a:off x="13903865" y="1652015"/>
            <a:ext cx="445359" cy="0"/>
          </a:xfrm>
          <a:prstGeom prst="line">
            <a:avLst/>
          </a:prstGeom>
          <a:ln w="38100" cap="flat">
            <a:solidFill>
              <a:srgbClr val="FFFFFF"/>
            </a:solidFill>
            <a:prstDash val="solid"/>
            <a:headEnd type="none" w="sm" len="sm"/>
            <a:tailEnd type="none" w="sm" len="sm"/>
          </a:ln>
        </p:spPr>
        <p:txBody>
          <a:bodyPr/>
          <a:lstStyle/>
          <a:p>
            <a:endParaRPr lang="en-CA"/>
          </a:p>
        </p:txBody>
      </p:sp>
      <p:sp>
        <p:nvSpPr>
          <p:cNvPr id="65" name="AutoShape 65"/>
          <p:cNvSpPr/>
          <p:nvPr/>
        </p:nvSpPr>
        <p:spPr>
          <a:xfrm>
            <a:off x="13903865" y="3467153"/>
            <a:ext cx="501090" cy="0"/>
          </a:xfrm>
          <a:prstGeom prst="line">
            <a:avLst/>
          </a:prstGeom>
          <a:ln w="38100" cap="flat">
            <a:solidFill>
              <a:srgbClr val="FFFFFF"/>
            </a:solidFill>
            <a:prstDash val="solid"/>
            <a:headEnd type="none" w="sm" len="sm"/>
            <a:tailEnd type="none" w="sm" len="sm"/>
          </a:ln>
        </p:spPr>
        <p:txBody>
          <a:bodyPr/>
          <a:lstStyle/>
          <a:p>
            <a:endParaRPr lang="en-CA"/>
          </a:p>
        </p:txBody>
      </p:sp>
      <p:sp>
        <p:nvSpPr>
          <p:cNvPr id="66" name="TextBox 66"/>
          <p:cNvSpPr txBox="1"/>
          <p:nvPr/>
        </p:nvSpPr>
        <p:spPr>
          <a:xfrm>
            <a:off x="5051631" y="2074832"/>
            <a:ext cx="2139039" cy="1012190"/>
          </a:xfrm>
          <a:prstGeom prst="rect">
            <a:avLst/>
          </a:prstGeom>
        </p:spPr>
        <p:txBody>
          <a:bodyPr lIns="0" tIns="0" rIns="0" bIns="0" rtlCol="0" anchor="t">
            <a:spAutoFit/>
          </a:bodyPr>
          <a:lstStyle/>
          <a:p>
            <a:pPr algn="ctr">
              <a:lnSpc>
                <a:spcPts val="4060"/>
              </a:lnSpc>
            </a:pPr>
            <a:r>
              <a:rPr lang="en-US" sz="2900">
                <a:solidFill>
                  <a:srgbClr val="FFFFFF"/>
                </a:solidFill>
                <a:latin typeface="Montserrat Classic"/>
                <a:ea typeface="Montserrat Classic"/>
                <a:cs typeface="Montserrat Classic"/>
                <a:sym typeface="Montserrat Classic"/>
              </a:rPr>
              <a:t>Front Office</a:t>
            </a:r>
          </a:p>
        </p:txBody>
      </p:sp>
      <p:sp>
        <p:nvSpPr>
          <p:cNvPr id="67" name="TextBox 67"/>
          <p:cNvSpPr txBox="1"/>
          <p:nvPr/>
        </p:nvSpPr>
        <p:spPr>
          <a:xfrm>
            <a:off x="11189598" y="2000960"/>
            <a:ext cx="2139039" cy="1012190"/>
          </a:xfrm>
          <a:prstGeom prst="rect">
            <a:avLst/>
          </a:prstGeom>
        </p:spPr>
        <p:txBody>
          <a:bodyPr lIns="0" tIns="0" rIns="0" bIns="0" rtlCol="0" anchor="t">
            <a:spAutoFit/>
          </a:bodyPr>
          <a:lstStyle/>
          <a:p>
            <a:pPr algn="ctr">
              <a:lnSpc>
                <a:spcPts val="4060"/>
              </a:lnSpc>
            </a:pPr>
            <a:r>
              <a:rPr lang="en-US" sz="2900">
                <a:solidFill>
                  <a:srgbClr val="FFFFFF"/>
                </a:solidFill>
                <a:latin typeface="Montserrat Classic"/>
                <a:ea typeface="Montserrat Classic"/>
                <a:cs typeface="Montserrat Classic"/>
                <a:sym typeface="Montserrat Classic"/>
              </a:rPr>
              <a:t>Rooms &amp; Divisions</a:t>
            </a:r>
          </a:p>
        </p:txBody>
      </p:sp>
      <p:sp>
        <p:nvSpPr>
          <p:cNvPr id="68" name="TextBox 68"/>
          <p:cNvSpPr txBox="1"/>
          <p:nvPr/>
        </p:nvSpPr>
        <p:spPr>
          <a:xfrm>
            <a:off x="5308806" y="7235053"/>
            <a:ext cx="2139039" cy="1012190"/>
          </a:xfrm>
          <a:prstGeom prst="rect">
            <a:avLst/>
          </a:prstGeom>
        </p:spPr>
        <p:txBody>
          <a:bodyPr lIns="0" tIns="0" rIns="0" bIns="0" rtlCol="0" anchor="t">
            <a:spAutoFit/>
          </a:bodyPr>
          <a:lstStyle/>
          <a:p>
            <a:pPr algn="ctr">
              <a:lnSpc>
                <a:spcPts val="4060"/>
              </a:lnSpc>
            </a:pPr>
            <a:r>
              <a:rPr lang="en-US" sz="2900">
                <a:solidFill>
                  <a:srgbClr val="FFFFFF"/>
                </a:solidFill>
                <a:latin typeface="Montserrat Classic"/>
                <a:ea typeface="Montserrat Classic"/>
                <a:cs typeface="Montserrat Classic"/>
                <a:sym typeface="Montserrat Classic"/>
              </a:rPr>
              <a:t>Food &amp; Beverage</a:t>
            </a:r>
          </a:p>
        </p:txBody>
      </p:sp>
      <p:sp>
        <p:nvSpPr>
          <p:cNvPr id="69" name="TextBox 69"/>
          <p:cNvSpPr txBox="1"/>
          <p:nvPr/>
        </p:nvSpPr>
        <p:spPr>
          <a:xfrm>
            <a:off x="11379596" y="7252833"/>
            <a:ext cx="2139039" cy="1012190"/>
          </a:xfrm>
          <a:prstGeom prst="rect">
            <a:avLst/>
          </a:prstGeom>
        </p:spPr>
        <p:txBody>
          <a:bodyPr lIns="0" tIns="0" rIns="0" bIns="0" rtlCol="0" anchor="t">
            <a:spAutoFit/>
          </a:bodyPr>
          <a:lstStyle/>
          <a:p>
            <a:pPr algn="ctr">
              <a:lnSpc>
                <a:spcPts val="4060"/>
              </a:lnSpc>
            </a:pPr>
            <a:r>
              <a:rPr lang="en-US" sz="2900">
                <a:solidFill>
                  <a:srgbClr val="FFFFFF"/>
                </a:solidFill>
                <a:latin typeface="Montserrat Classic"/>
                <a:ea typeface="Montserrat Classic"/>
                <a:cs typeface="Montserrat Classic"/>
                <a:sym typeface="Montserrat Classic"/>
              </a:rPr>
              <a:t>Sales &amp; Events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556"/>
            <a:ext cx="18288000" cy="10266444"/>
          </a:xfrm>
          <a:custGeom>
            <a:avLst/>
            <a:gdLst/>
            <a:ahLst/>
            <a:cxnLst/>
            <a:rect l="l" t="t" r="r" b="b"/>
            <a:pathLst>
              <a:path w="18288000" h="10266444">
                <a:moveTo>
                  <a:pt x="0" y="0"/>
                </a:moveTo>
                <a:lnTo>
                  <a:pt x="18288000" y="0"/>
                </a:lnTo>
                <a:lnTo>
                  <a:pt x="18288000" y="10266444"/>
                </a:lnTo>
                <a:lnTo>
                  <a:pt x="0" y="10266444"/>
                </a:lnTo>
                <a:lnTo>
                  <a:pt x="0" y="0"/>
                </a:lnTo>
                <a:close/>
              </a:path>
            </a:pathLst>
          </a:custGeom>
          <a:blipFill>
            <a:blip r:embed="rId3"/>
            <a:stretch>
              <a:fillRect t="-9340" b="-9340"/>
            </a:stretch>
          </a:blipFill>
        </p:spPr>
        <p:txBody>
          <a:bodyPr/>
          <a:lstStyle/>
          <a:p>
            <a:endParaRPr lang="en-CA"/>
          </a:p>
        </p:txBody>
      </p:sp>
      <p:sp>
        <p:nvSpPr>
          <p:cNvPr id="3" name="Freeform 3"/>
          <p:cNvSpPr/>
          <p:nvPr/>
        </p:nvSpPr>
        <p:spPr>
          <a:xfrm>
            <a:off x="0" y="1726469"/>
            <a:ext cx="18288000" cy="9166860"/>
          </a:xfrm>
          <a:custGeom>
            <a:avLst/>
            <a:gdLst/>
            <a:ahLst/>
            <a:cxnLst/>
            <a:rect l="l" t="t" r="r" b="b"/>
            <a:pathLst>
              <a:path w="18288000" h="9166860">
                <a:moveTo>
                  <a:pt x="0" y="0"/>
                </a:moveTo>
                <a:lnTo>
                  <a:pt x="18288000" y="0"/>
                </a:lnTo>
                <a:lnTo>
                  <a:pt x="18288000" y="9166860"/>
                </a:lnTo>
                <a:lnTo>
                  <a:pt x="0" y="9166860"/>
                </a:lnTo>
                <a:lnTo>
                  <a:pt x="0" y="0"/>
                </a:lnTo>
                <a:close/>
              </a:path>
            </a:pathLst>
          </a:custGeom>
          <a:blipFill>
            <a:blip r:embed="rId4"/>
            <a:stretch>
              <a:fillRect/>
            </a:stretch>
          </a:blipFill>
        </p:spPr>
        <p:txBody>
          <a:bodyPr/>
          <a:lstStyle/>
          <a:p>
            <a:endParaRPr lang="en-CA"/>
          </a:p>
        </p:txBody>
      </p:sp>
      <p:grpSp>
        <p:nvGrpSpPr>
          <p:cNvPr id="4" name="Group 4"/>
          <p:cNvGrpSpPr/>
          <p:nvPr/>
        </p:nvGrpSpPr>
        <p:grpSpPr>
          <a:xfrm>
            <a:off x="0" y="0"/>
            <a:ext cx="18288000" cy="10782300"/>
            <a:chOff x="0" y="0"/>
            <a:chExt cx="4816593" cy="2709333"/>
          </a:xfrm>
        </p:grpSpPr>
        <p:sp>
          <p:nvSpPr>
            <p:cNvPr id="5" name="Freeform 5"/>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0000"/>
                  </a:srgbClr>
                </a:gs>
                <a:gs pos="100000">
                  <a:srgbClr val="FFFFFF">
                    <a:alpha val="31800"/>
                  </a:srgbClr>
                </a:gs>
              </a:gsLst>
              <a:lin ang="2700000"/>
            </a:gradFill>
          </p:spPr>
          <p:txBody>
            <a:bodyPr/>
            <a:lstStyle/>
            <a:p>
              <a:endParaRPr lang="en-CA"/>
            </a:p>
          </p:txBody>
        </p:sp>
        <p:sp>
          <p:nvSpPr>
            <p:cNvPr id="6" name="TextBox 6"/>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3887783">
            <a:off x="-301346" y="-2908596"/>
            <a:ext cx="19034422" cy="19034422"/>
            <a:chOff x="0" y="0"/>
            <a:chExt cx="6350000" cy="6350000"/>
          </a:xfrm>
        </p:grpSpPr>
        <p:sp>
          <p:nvSpPr>
            <p:cNvPr id="8" name="Freeform 8"/>
            <p:cNvSpPr/>
            <p:nvPr/>
          </p:nvSpPr>
          <p:spPr>
            <a:xfrm>
              <a:off x="2513641" y="451048"/>
              <a:ext cx="1368749" cy="5580182"/>
            </a:xfrm>
            <a:custGeom>
              <a:avLst/>
              <a:gdLst/>
              <a:ahLst/>
              <a:cxnLst/>
              <a:rect l="l" t="t" r="r" b="b"/>
              <a:pathLst>
                <a:path w="1368749" h="5580182">
                  <a:moveTo>
                    <a:pt x="558489" y="5575102"/>
                  </a:moveTo>
                  <a:cubicBezTo>
                    <a:pt x="558489" y="5516682"/>
                    <a:pt x="554679" y="5459532"/>
                    <a:pt x="558489" y="5401112"/>
                  </a:cubicBezTo>
                  <a:cubicBezTo>
                    <a:pt x="572459" y="5201722"/>
                    <a:pt x="592779" y="5002332"/>
                    <a:pt x="604209" y="4802942"/>
                  </a:cubicBezTo>
                  <a:cubicBezTo>
                    <a:pt x="624529" y="4456232"/>
                    <a:pt x="652469" y="4108252"/>
                    <a:pt x="657549" y="3761542"/>
                  </a:cubicBezTo>
                  <a:cubicBezTo>
                    <a:pt x="665169" y="3150672"/>
                    <a:pt x="658819" y="2539802"/>
                    <a:pt x="657549" y="1928932"/>
                  </a:cubicBezTo>
                  <a:cubicBezTo>
                    <a:pt x="656279" y="1474272"/>
                    <a:pt x="652469" y="1020882"/>
                    <a:pt x="648659" y="566222"/>
                  </a:cubicBezTo>
                  <a:cubicBezTo>
                    <a:pt x="647389" y="476052"/>
                    <a:pt x="643579" y="385882"/>
                    <a:pt x="633419" y="294442"/>
                  </a:cubicBezTo>
                  <a:cubicBezTo>
                    <a:pt x="627069" y="307142"/>
                    <a:pt x="620719" y="319842"/>
                    <a:pt x="614369" y="332542"/>
                  </a:cubicBezTo>
                  <a:cubicBezTo>
                    <a:pt x="498799" y="568762"/>
                    <a:pt x="361639" y="791012"/>
                    <a:pt x="188919" y="990402"/>
                  </a:cubicBezTo>
                  <a:cubicBezTo>
                    <a:pt x="157169" y="1027232"/>
                    <a:pt x="124149" y="1061522"/>
                    <a:pt x="87319" y="1093272"/>
                  </a:cubicBezTo>
                  <a:cubicBezTo>
                    <a:pt x="65729" y="1112322"/>
                    <a:pt x="39059" y="1150422"/>
                    <a:pt x="9849" y="1123752"/>
                  </a:cubicBezTo>
                  <a:cubicBezTo>
                    <a:pt x="-16821" y="1099622"/>
                    <a:pt x="17469" y="1069142"/>
                    <a:pt x="32709" y="1046282"/>
                  </a:cubicBezTo>
                  <a:cubicBezTo>
                    <a:pt x="69539" y="991672"/>
                    <a:pt x="108909" y="938332"/>
                    <a:pt x="148279" y="883722"/>
                  </a:cubicBezTo>
                  <a:cubicBezTo>
                    <a:pt x="336239" y="619562"/>
                    <a:pt x="497529" y="342702"/>
                    <a:pt x="624529" y="44252"/>
                  </a:cubicBezTo>
                  <a:cubicBezTo>
                    <a:pt x="632149" y="26472"/>
                    <a:pt x="653739" y="9962"/>
                    <a:pt x="672789" y="2342"/>
                  </a:cubicBezTo>
                  <a:cubicBezTo>
                    <a:pt x="698189" y="-6548"/>
                    <a:pt x="718509" y="11232"/>
                    <a:pt x="732479" y="32822"/>
                  </a:cubicBezTo>
                  <a:cubicBezTo>
                    <a:pt x="906469" y="286822"/>
                    <a:pt x="1080459" y="540822"/>
                    <a:pt x="1251909" y="794822"/>
                  </a:cubicBezTo>
                  <a:cubicBezTo>
                    <a:pt x="1293819" y="857052"/>
                    <a:pt x="1326839" y="925632"/>
                    <a:pt x="1363669" y="991672"/>
                  </a:cubicBezTo>
                  <a:cubicBezTo>
                    <a:pt x="1368749" y="1000562"/>
                    <a:pt x="1370019" y="1013262"/>
                    <a:pt x="1367479" y="1027232"/>
                  </a:cubicBezTo>
                  <a:cubicBezTo>
                    <a:pt x="1137609" y="784662"/>
                    <a:pt x="952189" y="506532"/>
                    <a:pt x="740099" y="246182"/>
                  </a:cubicBezTo>
                  <a:cubicBezTo>
                    <a:pt x="745179" y="317302"/>
                    <a:pt x="752799" y="387152"/>
                    <a:pt x="754069" y="455732"/>
                  </a:cubicBezTo>
                  <a:cubicBezTo>
                    <a:pt x="759149" y="792282"/>
                    <a:pt x="764229" y="1128832"/>
                    <a:pt x="765499" y="1465382"/>
                  </a:cubicBezTo>
                  <a:cubicBezTo>
                    <a:pt x="768039" y="1975922"/>
                    <a:pt x="770579" y="2486462"/>
                    <a:pt x="768039" y="2997002"/>
                  </a:cubicBezTo>
                  <a:cubicBezTo>
                    <a:pt x="766769" y="3464362"/>
                    <a:pt x="748989" y="3930452"/>
                    <a:pt x="713429" y="4396542"/>
                  </a:cubicBezTo>
                  <a:cubicBezTo>
                    <a:pt x="685489" y="4763572"/>
                    <a:pt x="648659" y="5130602"/>
                    <a:pt x="590239" y="5493822"/>
                  </a:cubicBezTo>
                  <a:cubicBezTo>
                    <a:pt x="585159" y="5523032"/>
                    <a:pt x="576269" y="5552242"/>
                    <a:pt x="568649" y="5580182"/>
                  </a:cubicBezTo>
                  <a:cubicBezTo>
                    <a:pt x="566109" y="5576372"/>
                    <a:pt x="562299" y="5576372"/>
                    <a:pt x="558489" y="5575102"/>
                  </a:cubicBezTo>
                  <a:close/>
                </a:path>
              </a:pathLst>
            </a:custGeom>
            <a:solidFill>
              <a:srgbClr val="00599F">
                <a:alpha val="34902"/>
              </a:srgbClr>
            </a:solidFill>
          </p:spPr>
          <p:txBody>
            <a:bodyPr/>
            <a:lstStyle/>
            <a:p>
              <a:endParaRPr lang="en-CA"/>
            </a:p>
          </p:txBody>
        </p:sp>
      </p:grpSp>
      <p:sp>
        <p:nvSpPr>
          <p:cNvPr id="9" name="Freeform 9"/>
          <p:cNvSpPr/>
          <p:nvPr/>
        </p:nvSpPr>
        <p:spPr>
          <a:xfrm>
            <a:off x="1839862" y="7116147"/>
            <a:ext cx="3530839" cy="2784949"/>
          </a:xfrm>
          <a:custGeom>
            <a:avLst/>
            <a:gdLst/>
            <a:ahLst/>
            <a:cxnLst/>
            <a:rect l="l" t="t" r="r" b="b"/>
            <a:pathLst>
              <a:path w="3530839" h="2784949">
                <a:moveTo>
                  <a:pt x="0" y="0"/>
                </a:moveTo>
                <a:lnTo>
                  <a:pt x="3530839" y="0"/>
                </a:lnTo>
                <a:lnTo>
                  <a:pt x="3530839" y="2784950"/>
                </a:lnTo>
                <a:lnTo>
                  <a:pt x="0" y="278495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A"/>
          </a:p>
        </p:txBody>
      </p:sp>
      <p:sp>
        <p:nvSpPr>
          <p:cNvPr id="10" name="Freeform 10"/>
          <p:cNvSpPr/>
          <p:nvPr/>
        </p:nvSpPr>
        <p:spPr>
          <a:xfrm>
            <a:off x="5685026" y="5847164"/>
            <a:ext cx="3530839" cy="2784949"/>
          </a:xfrm>
          <a:custGeom>
            <a:avLst/>
            <a:gdLst/>
            <a:ahLst/>
            <a:cxnLst/>
            <a:rect l="l" t="t" r="r" b="b"/>
            <a:pathLst>
              <a:path w="3530839" h="2784949">
                <a:moveTo>
                  <a:pt x="0" y="0"/>
                </a:moveTo>
                <a:lnTo>
                  <a:pt x="3530839" y="0"/>
                </a:lnTo>
                <a:lnTo>
                  <a:pt x="3530839" y="2784949"/>
                </a:lnTo>
                <a:lnTo>
                  <a:pt x="0" y="278494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A"/>
          </a:p>
        </p:txBody>
      </p:sp>
      <p:sp>
        <p:nvSpPr>
          <p:cNvPr id="11" name="Freeform 11"/>
          <p:cNvSpPr/>
          <p:nvPr/>
        </p:nvSpPr>
        <p:spPr>
          <a:xfrm>
            <a:off x="9530190" y="4450282"/>
            <a:ext cx="3530839" cy="2784949"/>
          </a:xfrm>
          <a:custGeom>
            <a:avLst/>
            <a:gdLst/>
            <a:ahLst/>
            <a:cxnLst/>
            <a:rect l="l" t="t" r="r" b="b"/>
            <a:pathLst>
              <a:path w="3530839" h="2784949">
                <a:moveTo>
                  <a:pt x="0" y="0"/>
                </a:moveTo>
                <a:lnTo>
                  <a:pt x="3530839" y="0"/>
                </a:lnTo>
                <a:lnTo>
                  <a:pt x="3530839" y="2784949"/>
                </a:lnTo>
                <a:lnTo>
                  <a:pt x="0" y="278494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A"/>
          </a:p>
        </p:txBody>
      </p:sp>
      <p:grpSp>
        <p:nvGrpSpPr>
          <p:cNvPr id="12" name="Group 12"/>
          <p:cNvGrpSpPr/>
          <p:nvPr/>
        </p:nvGrpSpPr>
        <p:grpSpPr>
          <a:xfrm>
            <a:off x="3596246" y="6920418"/>
            <a:ext cx="1388179" cy="138817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992" r="-46820"/>
              </a:stretch>
            </a:blipFill>
          </p:spPr>
          <p:txBody>
            <a:bodyPr/>
            <a:lstStyle/>
            <a:p>
              <a:endParaRPr lang="en-CA"/>
            </a:p>
          </p:txBody>
        </p:sp>
      </p:grpSp>
      <p:sp>
        <p:nvSpPr>
          <p:cNvPr id="14" name="Freeform 14"/>
          <p:cNvSpPr/>
          <p:nvPr/>
        </p:nvSpPr>
        <p:spPr>
          <a:xfrm>
            <a:off x="13255578" y="2747289"/>
            <a:ext cx="3530839" cy="2784949"/>
          </a:xfrm>
          <a:custGeom>
            <a:avLst/>
            <a:gdLst/>
            <a:ahLst/>
            <a:cxnLst/>
            <a:rect l="l" t="t" r="r" b="b"/>
            <a:pathLst>
              <a:path w="3530839" h="2784949">
                <a:moveTo>
                  <a:pt x="0" y="0"/>
                </a:moveTo>
                <a:lnTo>
                  <a:pt x="3530839" y="0"/>
                </a:lnTo>
                <a:lnTo>
                  <a:pt x="3530839" y="2784949"/>
                </a:lnTo>
                <a:lnTo>
                  <a:pt x="0" y="278494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CA"/>
          </a:p>
        </p:txBody>
      </p:sp>
      <p:grpSp>
        <p:nvGrpSpPr>
          <p:cNvPr id="15" name="Group 15"/>
          <p:cNvGrpSpPr/>
          <p:nvPr/>
        </p:nvGrpSpPr>
        <p:grpSpPr>
          <a:xfrm>
            <a:off x="7382796" y="5532238"/>
            <a:ext cx="1388179" cy="138817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34177" r="-15915"/>
              </a:stretch>
            </a:blipFill>
          </p:spPr>
          <p:txBody>
            <a:bodyPr/>
            <a:lstStyle/>
            <a:p>
              <a:endParaRPr lang="en-CA"/>
            </a:p>
          </p:txBody>
        </p:sp>
      </p:grpSp>
      <p:grpSp>
        <p:nvGrpSpPr>
          <p:cNvPr id="17" name="Group 17"/>
          <p:cNvGrpSpPr/>
          <p:nvPr/>
        </p:nvGrpSpPr>
        <p:grpSpPr>
          <a:xfrm>
            <a:off x="11227961" y="4135356"/>
            <a:ext cx="1388179" cy="138817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4931" r="-24931"/>
              </a:stretch>
            </a:blipFill>
          </p:spPr>
          <p:txBody>
            <a:bodyPr/>
            <a:lstStyle/>
            <a:p>
              <a:endParaRPr lang="en-CA"/>
            </a:p>
          </p:txBody>
        </p:sp>
      </p:grpSp>
      <p:grpSp>
        <p:nvGrpSpPr>
          <p:cNvPr id="19" name="Group 19"/>
          <p:cNvGrpSpPr/>
          <p:nvPr/>
        </p:nvGrpSpPr>
        <p:grpSpPr>
          <a:xfrm>
            <a:off x="14953348" y="2432363"/>
            <a:ext cx="1388179" cy="138817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12500" b="-12500"/>
              </a:stretch>
            </a:blipFill>
          </p:spPr>
          <p:txBody>
            <a:bodyPr/>
            <a:lstStyle/>
            <a:p>
              <a:endParaRPr lang="en-CA"/>
            </a:p>
          </p:txBody>
        </p:sp>
      </p:grpSp>
      <p:grpSp>
        <p:nvGrpSpPr>
          <p:cNvPr id="21" name="Group 21"/>
          <p:cNvGrpSpPr/>
          <p:nvPr/>
        </p:nvGrpSpPr>
        <p:grpSpPr>
          <a:xfrm>
            <a:off x="0" y="0"/>
            <a:ext cx="18288000" cy="2018404"/>
            <a:chOff x="0" y="0"/>
            <a:chExt cx="4816593" cy="531596"/>
          </a:xfrm>
        </p:grpSpPr>
        <p:sp>
          <p:nvSpPr>
            <p:cNvPr id="22" name="Freeform 22"/>
            <p:cNvSpPr/>
            <p:nvPr/>
          </p:nvSpPr>
          <p:spPr>
            <a:xfrm>
              <a:off x="0" y="0"/>
              <a:ext cx="4816592" cy="531596"/>
            </a:xfrm>
            <a:custGeom>
              <a:avLst/>
              <a:gdLst/>
              <a:ahLst/>
              <a:cxnLst/>
              <a:rect l="l" t="t" r="r" b="b"/>
              <a:pathLst>
                <a:path w="4816592" h="531596">
                  <a:moveTo>
                    <a:pt x="0" y="0"/>
                  </a:moveTo>
                  <a:lnTo>
                    <a:pt x="4816592" y="0"/>
                  </a:lnTo>
                  <a:lnTo>
                    <a:pt x="4816592" y="531596"/>
                  </a:lnTo>
                  <a:lnTo>
                    <a:pt x="0" y="531596"/>
                  </a:lnTo>
                  <a:close/>
                </a:path>
              </a:pathLst>
            </a:custGeom>
            <a:solidFill>
              <a:srgbClr val="2D3E5F"/>
            </a:solidFill>
          </p:spPr>
          <p:txBody>
            <a:bodyPr/>
            <a:lstStyle/>
            <a:p>
              <a:endParaRPr lang="en-CA"/>
            </a:p>
          </p:txBody>
        </p:sp>
        <p:sp>
          <p:nvSpPr>
            <p:cNvPr id="23" name="TextBox 23"/>
            <p:cNvSpPr txBox="1"/>
            <p:nvPr/>
          </p:nvSpPr>
          <p:spPr>
            <a:xfrm>
              <a:off x="0" y="-38100"/>
              <a:ext cx="4816593" cy="569696"/>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6366902" y="6978847"/>
            <a:ext cx="2765449" cy="328295"/>
          </a:xfrm>
          <a:prstGeom prst="rect">
            <a:avLst/>
          </a:prstGeom>
        </p:spPr>
        <p:txBody>
          <a:bodyPr lIns="0" tIns="0" rIns="0" bIns="0" rtlCol="0" anchor="t">
            <a:spAutoFit/>
          </a:bodyPr>
          <a:lstStyle/>
          <a:p>
            <a:pPr algn="l">
              <a:lnSpc>
                <a:spcPts val="2800"/>
              </a:lnSpc>
              <a:spcBef>
                <a:spcPct val="0"/>
              </a:spcBef>
            </a:pPr>
            <a:r>
              <a:rPr lang="en-US" sz="2000" b="1" dirty="0">
                <a:solidFill>
                  <a:schemeClr val="tx2"/>
                </a:solidFill>
                <a:latin typeface="Open Sauce Bold"/>
                <a:ea typeface="Open Sauce Bold"/>
                <a:cs typeface="Open Sauce Bold"/>
                <a:sym typeface="Open Sauce Bold"/>
              </a:rPr>
              <a:t>Supervisor</a:t>
            </a:r>
          </a:p>
        </p:txBody>
      </p:sp>
      <p:sp>
        <p:nvSpPr>
          <p:cNvPr id="25" name="TextBox 25"/>
          <p:cNvSpPr txBox="1"/>
          <p:nvPr/>
        </p:nvSpPr>
        <p:spPr>
          <a:xfrm>
            <a:off x="6366902" y="7443676"/>
            <a:ext cx="2615072" cy="991870"/>
          </a:xfrm>
          <a:prstGeom prst="rect">
            <a:avLst/>
          </a:prstGeom>
        </p:spPr>
        <p:txBody>
          <a:bodyPr lIns="0" tIns="0" rIns="0" bIns="0" rtlCol="0" anchor="t">
            <a:spAutoFit/>
          </a:bodyPr>
          <a:lstStyle/>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Oversee daily operations</a:t>
            </a:r>
          </a:p>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Ensure service standards are met</a:t>
            </a:r>
          </a:p>
        </p:txBody>
      </p:sp>
      <p:sp>
        <p:nvSpPr>
          <p:cNvPr id="26" name="TextBox 26"/>
          <p:cNvSpPr txBox="1"/>
          <p:nvPr/>
        </p:nvSpPr>
        <p:spPr>
          <a:xfrm>
            <a:off x="10119832" y="5623070"/>
            <a:ext cx="2941197" cy="328295"/>
          </a:xfrm>
          <a:prstGeom prst="rect">
            <a:avLst/>
          </a:prstGeom>
        </p:spPr>
        <p:txBody>
          <a:bodyPr lIns="0" tIns="0" rIns="0" bIns="0" rtlCol="0" anchor="t">
            <a:spAutoFit/>
          </a:bodyPr>
          <a:lstStyle/>
          <a:p>
            <a:pPr algn="l">
              <a:lnSpc>
                <a:spcPts val="2800"/>
              </a:lnSpc>
              <a:spcBef>
                <a:spcPct val="0"/>
              </a:spcBef>
            </a:pPr>
            <a:r>
              <a:rPr lang="en-US" sz="2000" b="1" dirty="0">
                <a:solidFill>
                  <a:schemeClr val="tx2"/>
                </a:solidFill>
                <a:latin typeface="Open Sauce Bold"/>
                <a:ea typeface="Open Sauce Bold"/>
                <a:cs typeface="Open Sauce Bold"/>
                <a:sym typeface="Open Sauce Bold"/>
              </a:rPr>
              <a:t>Department Head</a:t>
            </a:r>
          </a:p>
        </p:txBody>
      </p:sp>
      <p:sp>
        <p:nvSpPr>
          <p:cNvPr id="27" name="TextBox 27"/>
          <p:cNvSpPr txBox="1"/>
          <p:nvPr/>
        </p:nvSpPr>
        <p:spPr>
          <a:xfrm>
            <a:off x="10119832" y="6117443"/>
            <a:ext cx="2717012" cy="991870"/>
          </a:xfrm>
          <a:prstGeom prst="rect">
            <a:avLst/>
          </a:prstGeom>
        </p:spPr>
        <p:txBody>
          <a:bodyPr lIns="0" tIns="0" rIns="0" bIns="0" rtlCol="0" anchor="t">
            <a:spAutoFit/>
          </a:bodyPr>
          <a:lstStyle/>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Manages department, coordinates staff, budgets &amp; performance</a:t>
            </a:r>
          </a:p>
        </p:txBody>
      </p:sp>
      <p:sp>
        <p:nvSpPr>
          <p:cNvPr id="28" name="TextBox 28"/>
          <p:cNvSpPr txBox="1"/>
          <p:nvPr/>
        </p:nvSpPr>
        <p:spPr>
          <a:xfrm>
            <a:off x="2426083" y="8282863"/>
            <a:ext cx="2666002" cy="328295"/>
          </a:xfrm>
          <a:prstGeom prst="rect">
            <a:avLst/>
          </a:prstGeom>
        </p:spPr>
        <p:txBody>
          <a:bodyPr lIns="0" tIns="0" rIns="0" bIns="0" rtlCol="0" anchor="t">
            <a:spAutoFit/>
          </a:bodyPr>
          <a:lstStyle/>
          <a:p>
            <a:pPr algn="l">
              <a:lnSpc>
                <a:spcPts val="2800"/>
              </a:lnSpc>
              <a:spcBef>
                <a:spcPct val="0"/>
              </a:spcBef>
            </a:pPr>
            <a:r>
              <a:rPr lang="en-US" sz="2000" b="1" dirty="0">
                <a:solidFill>
                  <a:schemeClr val="tx2"/>
                </a:solidFill>
                <a:latin typeface="Open Sauce Bold"/>
                <a:ea typeface="Open Sauce Bold"/>
                <a:cs typeface="Open Sauce Bold"/>
                <a:sym typeface="Open Sauce Bold"/>
              </a:rPr>
              <a:t>Guest Service Agent</a:t>
            </a:r>
          </a:p>
        </p:txBody>
      </p:sp>
      <p:sp>
        <p:nvSpPr>
          <p:cNvPr id="29" name="TextBox 29"/>
          <p:cNvSpPr txBox="1"/>
          <p:nvPr/>
        </p:nvSpPr>
        <p:spPr>
          <a:xfrm>
            <a:off x="2426083" y="8767128"/>
            <a:ext cx="2443633" cy="991870"/>
          </a:xfrm>
          <a:prstGeom prst="rect">
            <a:avLst/>
          </a:prstGeom>
        </p:spPr>
        <p:txBody>
          <a:bodyPr lIns="0" tIns="0" rIns="0" bIns="0" rtlCol="0" anchor="t">
            <a:spAutoFit/>
          </a:bodyPr>
          <a:lstStyle/>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Provide excellent customer service</a:t>
            </a:r>
          </a:p>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Manage check-ins/outs</a:t>
            </a:r>
          </a:p>
        </p:txBody>
      </p:sp>
      <p:sp>
        <p:nvSpPr>
          <p:cNvPr id="30" name="TextBox 30"/>
          <p:cNvSpPr txBox="1"/>
          <p:nvPr/>
        </p:nvSpPr>
        <p:spPr>
          <a:xfrm>
            <a:off x="13741838" y="3898521"/>
            <a:ext cx="3044579" cy="328295"/>
          </a:xfrm>
          <a:prstGeom prst="rect">
            <a:avLst/>
          </a:prstGeom>
        </p:spPr>
        <p:txBody>
          <a:bodyPr lIns="0" tIns="0" rIns="0" bIns="0" rtlCol="0" anchor="t">
            <a:spAutoFit/>
          </a:bodyPr>
          <a:lstStyle/>
          <a:p>
            <a:pPr algn="l">
              <a:lnSpc>
                <a:spcPts val="2800"/>
              </a:lnSpc>
              <a:spcBef>
                <a:spcPct val="0"/>
              </a:spcBef>
            </a:pPr>
            <a:r>
              <a:rPr lang="en-US" sz="2000" b="1" dirty="0">
                <a:solidFill>
                  <a:schemeClr val="tx2"/>
                </a:solidFill>
                <a:latin typeface="Open Sauce Bold"/>
                <a:ea typeface="Open Sauce Bold"/>
                <a:cs typeface="Open Sauce Bold"/>
                <a:sym typeface="Open Sauce Bold"/>
              </a:rPr>
              <a:t>General Manager</a:t>
            </a:r>
          </a:p>
        </p:txBody>
      </p:sp>
      <p:sp>
        <p:nvSpPr>
          <p:cNvPr id="31" name="TextBox 31"/>
          <p:cNvSpPr txBox="1"/>
          <p:nvPr/>
        </p:nvSpPr>
        <p:spPr>
          <a:xfrm>
            <a:off x="13741838" y="4381121"/>
            <a:ext cx="2809256" cy="991870"/>
          </a:xfrm>
          <a:prstGeom prst="rect">
            <a:avLst/>
          </a:prstGeom>
        </p:spPr>
        <p:txBody>
          <a:bodyPr lIns="0" tIns="0" rIns="0" bIns="0" rtlCol="0" anchor="t">
            <a:spAutoFit/>
          </a:bodyPr>
          <a:lstStyle/>
          <a:p>
            <a:pPr marL="367029" lvl="1" indent="-183514" algn="l">
              <a:lnSpc>
                <a:spcPts val="1954"/>
              </a:lnSpc>
              <a:buFont typeface="Arial"/>
              <a:buChar char="•"/>
            </a:pPr>
            <a:r>
              <a:rPr lang="en-US" sz="1699" spc="-54">
                <a:solidFill>
                  <a:srgbClr val="2E60B5"/>
                </a:solidFill>
                <a:latin typeface="Montserrat"/>
                <a:ea typeface="Montserrat"/>
                <a:cs typeface="Montserrat"/>
                <a:sym typeface="Montserrat"/>
              </a:rPr>
              <a:t>Leads the entire property by overseeing all departments, strategy and finances</a:t>
            </a:r>
          </a:p>
        </p:txBody>
      </p:sp>
      <p:sp>
        <p:nvSpPr>
          <p:cNvPr id="32" name="TextBox 32"/>
          <p:cNvSpPr txBox="1"/>
          <p:nvPr/>
        </p:nvSpPr>
        <p:spPr>
          <a:xfrm>
            <a:off x="2027657" y="7584508"/>
            <a:ext cx="708521" cy="537845"/>
          </a:xfrm>
          <a:prstGeom prst="rect">
            <a:avLst/>
          </a:prstGeom>
        </p:spPr>
        <p:txBody>
          <a:bodyPr lIns="0" tIns="0" rIns="0" bIns="0" rtlCol="0" anchor="t">
            <a:spAutoFit/>
          </a:bodyPr>
          <a:lstStyle/>
          <a:p>
            <a:pPr algn="ctr">
              <a:lnSpc>
                <a:spcPts val="4480"/>
              </a:lnSpc>
              <a:spcBef>
                <a:spcPct val="0"/>
              </a:spcBef>
            </a:pPr>
            <a:r>
              <a:rPr lang="en-US" sz="3200" b="1">
                <a:solidFill>
                  <a:srgbClr val="FFFFFF"/>
                </a:solidFill>
                <a:latin typeface="Montserrat Classic Bold"/>
                <a:ea typeface="Montserrat Classic Bold"/>
                <a:cs typeface="Montserrat Classic Bold"/>
                <a:sym typeface="Montserrat Classic Bold"/>
              </a:rPr>
              <a:t>1</a:t>
            </a:r>
          </a:p>
        </p:txBody>
      </p:sp>
      <p:sp>
        <p:nvSpPr>
          <p:cNvPr id="33" name="TextBox 33"/>
          <p:cNvSpPr txBox="1"/>
          <p:nvPr/>
        </p:nvSpPr>
        <p:spPr>
          <a:xfrm>
            <a:off x="5883701" y="6311118"/>
            <a:ext cx="708521" cy="537845"/>
          </a:xfrm>
          <a:prstGeom prst="rect">
            <a:avLst/>
          </a:prstGeom>
        </p:spPr>
        <p:txBody>
          <a:bodyPr lIns="0" tIns="0" rIns="0" bIns="0" rtlCol="0" anchor="t">
            <a:spAutoFit/>
          </a:bodyPr>
          <a:lstStyle/>
          <a:p>
            <a:pPr algn="ctr">
              <a:lnSpc>
                <a:spcPts val="4480"/>
              </a:lnSpc>
              <a:spcBef>
                <a:spcPct val="0"/>
              </a:spcBef>
            </a:pPr>
            <a:r>
              <a:rPr lang="en-US" sz="3200" b="1">
                <a:solidFill>
                  <a:srgbClr val="FFFFFF"/>
                </a:solidFill>
                <a:latin typeface="Montserrat Classic Bold"/>
                <a:ea typeface="Montserrat Classic Bold"/>
                <a:cs typeface="Montserrat Classic Bold"/>
                <a:sym typeface="Montserrat Classic Bold"/>
              </a:rPr>
              <a:t>3</a:t>
            </a:r>
          </a:p>
        </p:txBody>
      </p:sp>
      <p:sp>
        <p:nvSpPr>
          <p:cNvPr id="34" name="TextBox 34"/>
          <p:cNvSpPr txBox="1"/>
          <p:nvPr/>
        </p:nvSpPr>
        <p:spPr>
          <a:xfrm>
            <a:off x="9736997" y="4914236"/>
            <a:ext cx="708521" cy="537845"/>
          </a:xfrm>
          <a:prstGeom prst="rect">
            <a:avLst/>
          </a:prstGeom>
        </p:spPr>
        <p:txBody>
          <a:bodyPr lIns="0" tIns="0" rIns="0" bIns="0" rtlCol="0" anchor="t">
            <a:spAutoFit/>
          </a:bodyPr>
          <a:lstStyle/>
          <a:p>
            <a:pPr algn="ctr">
              <a:lnSpc>
                <a:spcPts val="4480"/>
              </a:lnSpc>
              <a:spcBef>
                <a:spcPct val="0"/>
              </a:spcBef>
            </a:pPr>
            <a:r>
              <a:rPr lang="en-US" sz="3200" b="1">
                <a:solidFill>
                  <a:srgbClr val="FFFFFF"/>
                </a:solidFill>
                <a:latin typeface="Montserrat Classic Bold"/>
                <a:ea typeface="Montserrat Classic Bold"/>
                <a:cs typeface="Montserrat Classic Bold"/>
                <a:sym typeface="Montserrat Classic Bold"/>
              </a:rPr>
              <a:t>5</a:t>
            </a:r>
          </a:p>
        </p:txBody>
      </p:sp>
      <p:sp>
        <p:nvSpPr>
          <p:cNvPr id="35" name="TextBox 35"/>
          <p:cNvSpPr txBox="1"/>
          <p:nvPr/>
        </p:nvSpPr>
        <p:spPr>
          <a:xfrm>
            <a:off x="13378053" y="3211243"/>
            <a:ext cx="894410" cy="537845"/>
          </a:xfrm>
          <a:prstGeom prst="rect">
            <a:avLst/>
          </a:prstGeom>
        </p:spPr>
        <p:txBody>
          <a:bodyPr lIns="0" tIns="0" rIns="0" bIns="0" rtlCol="0" anchor="t">
            <a:spAutoFit/>
          </a:bodyPr>
          <a:lstStyle/>
          <a:p>
            <a:pPr algn="ctr">
              <a:lnSpc>
                <a:spcPts val="4480"/>
              </a:lnSpc>
              <a:spcBef>
                <a:spcPct val="0"/>
              </a:spcBef>
            </a:pPr>
            <a:r>
              <a:rPr lang="en-US" sz="3200" b="1">
                <a:solidFill>
                  <a:srgbClr val="FFFFFF"/>
                </a:solidFill>
                <a:latin typeface="Montserrat Classic Bold"/>
                <a:ea typeface="Montserrat Classic Bold"/>
                <a:cs typeface="Montserrat Classic Bold"/>
                <a:sym typeface="Montserrat Classic Bold"/>
              </a:rPr>
              <a:t>8-10</a:t>
            </a:r>
          </a:p>
        </p:txBody>
      </p:sp>
      <p:sp>
        <p:nvSpPr>
          <p:cNvPr id="36" name="TextBox 36"/>
          <p:cNvSpPr txBox="1"/>
          <p:nvPr/>
        </p:nvSpPr>
        <p:spPr>
          <a:xfrm>
            <a:off x="2027657" y="7241763"/>
            <a:ext cx="708521" cy="3727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Montserrat Classic Bold"/>
                <a:ea typeface="Montserrat Classic Bold"/>
                <a:cs typeface="Montserrat Classic Bold"/>
                <a:sym typeface="Montserrat Classic Bold"/>
              </a:rPr>
              <a:t>Year</a:t>
            </a:r>
          </a:p>
        </p:txBody>
      </p:sp>
      <p:sp>
        <p:nvSpPr>
          <p:cNvPr id="37" name="TextBox 37"/>
          <p:cNvSpPr txBox="1"/>
          <p:nvPr/>
        </p:nvSpPr>
        <p:spPr>
          <a:xfrm>
            <a:off x="5883701" y="5937155"/>
            <a:ext cx="708521" cy="3727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Montserrat Classic Bold"/>
                <a:ea typeface="Montserrat Classic Bold"/>
                <a:cs typeface="Montserrat Classic Bold"/>
                <a:sym typeface="Montserrat Classic Bold"/>
              </a:rPr>
              <a:t>Year</a:t>
            </a:r>
          </a:p>
        </p:txBody>
      </p:sp>
      <p:sp>
        <p:nvSpPr>
          <p:cNvPr id="38" name="TextBox 38"/>
          <p:cNvSpPr txBox="1"/>
          <p:nvPr/>
        </p:nvSpPr>
        <p:spPr>
          <a:xfrm>
            <a:off x="9736997" y="4544179"/>
            <a:ext cx="708521" cy="3727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Montserrat Classic Bold"/>
                <a:ea typeface="Montserrat Classic Bold"/>
                <a:cs typeface="Montserrat Classic Bold"/>
                <a:sym typeface="Montserrat Classic Bold"/>
              </a:rPr>
              <a:t>Year</a:t>
            </a:r>
          </a:p>
        </p:txBody>
      </p:sp>
      <p:sp>
        <p:nvSpPr>
          <p:cNvPr id="39" name="TextBox 39"/>
          <p:cNvSpPr txBox="1"/>
          <p:nvPr/>
        </p:nvSpPr>
        <p:spPr>
          <a:xfrm>
            <a:off x="13470998" y="2838498"/>
            <a:ext cx="708521" cy="3727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Montserrat Classic Bold"/>
                <a:ea typeface="Montserrat Classic Bold"/>
                <a:cs typeface="Montserrat Classic Bold"/>
                <a:sym typeface="Montserrat Classic Bold"/>
              </a:rPr>
              <a:t>Year</a:t>
            </a:r>
          </a:p>
        </p:txBody>
      </p:sp>
      <p:sp>
        <p:nvSpPr>
          <p:cNvPr id="40" name="TextBox 40"/>
          <p:cNvSpPr txBox="1"/>
          <p:nvPr/>
        </p:nvSpPr>
        <p:spPr>
          <a:xfrm>
            <a:off x="1028700" y="537691"/>
            <a:ext cx="9240594" cy="923925"/>
          </a:xfrm>
          <a:prstGeom prst="rect">
            <a:avLst/>
          </a:prstGeom>
        </p:spPr>
        <p:txBody>
          <a:bodyPr lIns="0" tIns="0" rIns="0" bIns="0" rtlCol="0" anchor="t">
            <a:spAutoFit/>
          </a:bodyPr>
          <a:lstStyle/>
          <a:p>
            <a:pPr algn="l">
              <a:lnSpc>
                <a:spcPts val="7200"/>
              </a:lnSpc>
            </a:pPr>
            <a:r>
              <a:rPr lang="en-US" sz="6000" b="1">
                <a:solidFill>
                  <a:srgbClr val="FFFFFF"/>
                </a:solidFill>
                <a:latin typeface="Montserrat Classic Bold"/>
                <a:ea typeface="Montserrat Classic Bold"/>
                <a:cs typeface="Montserrat Classic Bold"/>
                <a:sym typeface="Montserrat Classic Bold"/>
              </a:rPr>
              <a:t>Career Path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9738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CA"/>
          </a:p>
        </p:txBody>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599F">
                    <a:alpha val="60000"/>
                  </a:srgbClr>
                </a:gs>
                <a:gs pos="100000">
                  <a:srgbClr val="FFFFFF">
                    <a:alpha val="31800"/>
                  </a:srgbClr>
                </a:gs>
              </a:gsLst>
              <a:lin ang="2700000"/>
            </a:gradFill>
          </p:spPr>
          <p:txBody>
            <a:bodyPr/>
            <a:lstStyle/>
            <a:p>
              <a:endParaRPr lang="en-CA"/>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a:off x="6662953" y="5246370"/>
            <a:ext cx="827666" cy="0"/>
          </a:xfrm>
          <a:prstGeom prst="line">
            <a:avLst/>
          </a:prstGeom>
          <a:ln w="38100" cap="flat">
            <a:solidFill>
              <a:srgbClr val="FFFFFF"/>
            </a:solidFill>
            <a:prstDash val="solid"/>
            <a:headEnd type="none" w="sm" len="sm"/>
            <a:tailEnd type="none" w="sm" len="sm"/>
          </a:ln>
        </p:spPr>
        <p:txBody>
          <a:bodyPr/>
          <a:lstStyle/>
          <a:p>
            <a:endParaRPr lang="en-CA"/>
          </a:p>
        </p:txBody>
      </p:sp>
      <p:sp>
        <p:nvSpPr>
          <p:cNvPr id="7" name="AutoShape 7"/>
          <p:cNvSpPr/>
          <p:nvPr/>
        </p:nvSpPr>
        <p:spPr>
          <a:xfrm flipH="1">
            <a:off x="10850444" y="5246370"/>
            <a:ext cx="760516" cy="0"/>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8" name="Group 8"/>
          <p:cNvGrpSpPr/>
          <p:nvPr/>
        </p:nvGrpSpPr>
        <p:grpSpPr>
          <a:xfrm>
            <a:off x="12723655" y="775543"/>
            <a:ext cx="3152205" cy="1285484"/>
            <a:chOff x="0" y="-66675"/>
            <a:chExt cx="830210" cy="338563"/>
          </a:xfrm>
        </p:grpSpPr>
        <p:sp>
          <p:nvSpPr>
            <p:cNvPr id="9" name="Freeform 9"/>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6889E"/>
            </a:solidFill>
          </p:spPr>
          <p:txBody>
            <a:bodyPr/>
            <a:lstStyle/>
            <a:p>
              <a:endParaRPr lang="en-CA"/>
            </a:p>
          </p:txBody>
        </p:sp>
        <p:sp>
          <p:nvSpPr>
            <p:cNvPr id="10" name="TextBox 10"/>
            <p:cNvSpPr txBox="1"/>
            <p:nvPr/>
          </p:nvSpPr>
          <p:spPr>
            <a:xfrm>
              <a:off x="0" y="-66675"/>
              <a:ext cx="830210" cy="33856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Sustainability</a:t>
              </a:r>
            </a:p>
            <a:p>
              <a:pPr algn="ctr">
                <a:lnSpc>
                  <a:spcPts val="3000"/>
                </a:lnSpc>
              </a:pPr>
              <a:r>
                <a:rPr lang="en-US" sz="2000" b="1" spc="100" dirty="0" err="1">
                  <a:solidFill>
                    <a:srgbClr val="FFFFFF"/>
                  </a:solidFill>
                  <a:latin typeface="Montserrat Classic Bold"/>
                  <a:ea typeface="Montserrat Classic Bold"/>
                  <a:cs typeface="Montserrat Classic Bold"/>
                  <a:sym typeface="Montserrat Classic Bold"/>
                </a:rPr>
                <a:t>Specalists</a:t>
              </a:r>
              <a:endParaRPr lang="en-US" sz="2000" b="1" spc="100" dirty="0">
                <a:solidFill>
                  <a:srgbClr val="FFFFFF"/>
                </a:solidFill>
                <a:latin typeface="Montserrat Classic Bold"/>
                <a:ea typeface="Montserrat Classic Bold"/>
                <a:cs typeface="Montserrat Classic Bold"/>
                <a:sym typeface="Montserrat Classic Bold"/>
              </a:endParaRPr>
            </a:p>
          </p:txBody>
        </p:sp>
      </p:grpSp>
      <p:sp>
        <p:nvSpPr>
          <p:cNvPr id="11" name="AutoShape 11"/>
          <p:cNvSpPr/>
          <p:nvPr/>
        </p:nvSpPr>
        <p:spPr>
          <a:xfrm flipH="1">
            <a:off x="11611038" y="2884797"/>
            <a:ext cx="1140373" cy="4630"/>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12" name="Group 12"/>
          <p:cNvGrpSpPr/>
          <p:nvPr/>
        </p:nvGrpSpPr>
        <p:grpSpPr>
          <a:xfrm>
            <a:off x="12723655" y="2195699"/>
            <a:ext cx="3152205" cy="1264343"/>
            <a:chOff x="0" y="-66675"/>
            <a:chExt cx="830210" cy="332995"/>
          </a:xfrm>
        </p:grpSpPr>
        <p:sp>
          <p:nvSpPr>
            <p:cNvPr id="13" name="Freeform 13"/>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0599F"/>
            </a:solidFill>
          </p:spPr>
          <p:txBody>
            <a:bodyPr/>
            <a:lstStyle/>
            <a:p>
              <a:endParaRPr lang="en-CA"/>
            </a:p>
          </p:txBody>
        </p:sp>
        <p:sp>
          <p:nvSpPr>
            <p:cNvPr id="14" name="TextBox 14"/>
            <p:cNvSpPr txBox="1"/>
            <p:nvPr/>
          </p:nvSpPr>
          <p:spPr>
            <a:xfrm>
              <a:off x="0" y="-66675"/>
              <a:ext cx="830210" cy="332995"/>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HR</a:t>
              </a:r>
            </a:p>
          </p:txBody>
        </p:sp>
      </p:grpSp>
      <p:grpSp>
        <p:nvGrpSpPr>
          <p:cNvPr id="15" name="Group 15"/>
          <p:cNvGrpSpPr/>
          <p:nvPr/>
        </p:nvGrpSpPr>
        <p:grpSpPr>
          <a:xfrm>
            <a:off x="12729720" y="3644070"/>
            <a:ext cx="3152205" cy="1243290"/>
            <a:chOff x="0" y="-66675"/>
            <a:chExt cx="830210" cy="327450"/>
          </a:xfrm>
        </p:grpSpPr>
        <p:sp>
          <p:nvSpPr>
            <p:cNvPr id="16" name="Freeform 16"/>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p:spPr>
          <p:txBody>
            <a:bodyPr/>
            <a:lstStyle/>
            <a:p>
              <a:endParaRPr lang="en-CA"/>
            </a:p>
          </p:txBody>
        </p:sp>
        <p:sp>
          <p:nvSpPr>
            <p:cNvPr id="17" name="TextBox 17"/>
            <p:cNvSpPr txBox="1"/>
            <p:nvPr/>
          </p:nvSpPr>
          <p:spPr>
            <a:xfrm>
              <a:off x="0" y="-66675"/>
              <a:ext cx="830210" cy="327450"/>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Talent Development Leaders</a:t>
              </a:r>
            </a:p>
          </p:txBody>
        </p:sp>
      </p:grpSp>
      <p:grpSp>
        <p:nvGrpSpPr>
          <p:cNvPr id="18" name="Group 18"/>
          <p:cNvGrpSpPr/>
          <p:nvPr/>
        </p:nvGrpSpPr>
        <p:grpSpPr>
          <a:xfrm>
            <a:off x="7490618" y="3566457"/>
            <a:ext cx="3359826" cy="335982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3E5F"/>
            </a:solidFill>
            <a:ln cap="sq">
              <a:noFill/>
              <a:prstDash val="solid"/>
              <a:miter/>
            </a:ln>
          </p:spPr>
          <p:txBody>
            <a:bodyPr/>
            <a:lstStyle/>
            <a:p>
              <a:endParaRPr lang="en-CA"/>
            </a:p>
          </p:txBody>
        </p:sp>
        <p:sp>
          <p:nvSpPr>
            <p:cNvPr id="20" name="TextBox 20"/>
            <p:cNvSpPr txBox="1"/>
            <p:nvPr/>
          </p:nvSpPr>
          <p:spPr>
            <a:xfrm>
              <a:off x="76200" y="0"/>
              <a:ext cx="660400" cy="736600"/>
            </a:xfrm>
            <a:prstGeom prst="rect">
              <a:avLst/>
            </a:prstGeom>
          </p:spPr>
          <p:txBody>
            <a:bodyPr lIns="50800" tIns="50800" rIns="50800" bIns="50800" rtlCol="0" anchor="ctr"/>
            <a:lstStyle/>
            <a:p>
              <a:pPr algn="ctr">
                <a:lnSpc>
                  <a:spcPts val="4349"/>
                </a:lnSpc>
              </a:pPr>
              <a:r>
                <a:rPr lang="en-US" sz="2899" b="1" spc="144">
                  <a:solidFill>
                    <a:srgbClr val="FFFFFF"/>
                  </a:solidFill>
                  <a:latin typeface="Montserrat Bold"/>
                  <a:ea typeface="Montserrat Bold"/>
                  <a:cs typeface="Montserrat Bold"/>
                  <a:sym typeface="Montserrat Bold"/>
                </a:rPr>
                <a:t>CAREERS YOU MIGHT NOT EXPECT</a:t>
              </a:r>
            </a:p>
          </p:txBody>
        </p:sp>
      </p:grpSp>
      <p:grpSp>
        <p:nvGrpSpPr>
          <p:cNvPr id="21" name="Group 21"/>
          <p:cNvGrpSpPr/>
          <p:nvPr/>
        </p:nvGrpSpPr>
        <p:grpSpPr>
          <a:xfrm>
            <a:off x="2412140" y="5583763"/>
            <a:ext cx="3152205" cy="1334912"/>
            <a:chOff x="0" y="-66675"/>
            <a:chExt cx="830210" cy="351581"/>
          </a:xfrm>
        </p:grpSpPr>
        <p:sp>
          <p:nvSpPr>
            <p:cNvPr id="22" name="Freeform 22"/>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6889E"/>
            </a:solidFill>
          </p:spPr>
          <p:txBody>
            <a:bodyPr/>
            <a:lstStyle/>
            <a:p>
              <a:endParaRPr lang="en-CA"/>
            </a:p>
          </p:txBody>
        </p:sp>
        <p:sp>
          <p:nvSpPr>
            <p:cNvPr id="23" name="TextBox 23"/>
            <p:cNvSpPr txBox="1"/>
            <p:nvPr/>
          </p:nvSpPr>
          <p:spPr>
            <a:xfrm>
              <a:off x="0" y="-66675"/>
              <a:ext cx="830210" cy="351581"/>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Marketing</a:t>
              </a:r>
            </a:p>
          </p:txBody>
        </p:sp>
      </p:grpSp>
      <p:grpSp>
        <p:nvGrpSpPr>
          <p:cNvPr id="24" name="Group 24"/>
          <p:cNvGrpSpPr/>
          <p:nvPr/>
        </p:nvGrpSpPr>
        <p:grpSpPr>
          <a:xfrm>
            <a:off x="2412140" y="801725"/>
            <a:ext cx="3152205" cy="1261617"/>
            <a:chOff x="0" y="-66675"/>
            <a:chExt cx="830210" cy="332277"/>
          </a:xfrm>
        </p:grpSpPr>
        <p:sp>
          <p:nvSpPr>
            <p:cNvPr id="25" name="Freeform 25"/>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6889E"/>
            </a:solidFill>
          </p:spPr>
          <p:txBody>
            <a:bodyPr/>
            <a:lstStyle/>
            <a:p>
              <a:endParaRPr lang="en-CA"/>
            </a:p>
          </p:txBody>
        </p:sp>
        <p:sp>
          <p:nvSpPr>
            <p:cNvPr id="26" name="TextBox 26"/>
            <p:cNvSpPr txBox="1"/>
            <p:nvPr/>
          </p:nvSpPr>
          <p:spPr>
            <a:xfrm>
              <a:off x="0" y="-66675"/>
              <a:ext cx="830210" cy="332277"/>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Lawyers</a:t>
              </a:r>
            </a:p>
          </p:txBody>
        </p:sp>
      </p:grpSp>
      <p:grpSp>
        <p:nvGrpSpPr>
          <p:cNvPr id="27" name="Group 27"/>
          <p:cNvGrpSpPr/>
          <p:nvPr/>
        </p:nvGrpSpPr>
        <p:grpSpPr>
          <a:xfrm>
            <a:off x="2412140" y="2224274"/>
            <a:ext cx="3152205" cy="1258864"/>
            <a:chOff x="0" y="-66675"/>
            <a:chExt cx="830210" cy="331552"/>
          </a:xfrm>
        </p:grpSpPr>
        <p:sp>
          <p:nvSpPr>
            <p:cNvPr id="28" name="Freeform 28"/>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0599F"/>
            </a:solidFill>
          </p:spPr>
          <p:txBody>
            <a:bodyPr/>
            <a:lstStyle/>
            <a:p>
              <a:endParaRPr lang="en-CA"/>
            </a:p>
          </p:txBody>
        </p:sp>
        <p:sp>
          <p:nvSpPr>
            <p:cNvPr id="29" name="TextBox 29"/>
            <p:cNvSpPr txBox="1"/>
            <p:nvPr/>
          </p:nvSpPr>
          <p:spPr>
            <a:xfrm>
              <a:off x="0" y="-66675"/>
              <a:ext cx="830210" cy="331552"/>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Accountants</a:t>
              </a:r>
            </a:p>
          </p:txBody>
        </p:sp>
      </p:grpSp>
      <p:grpSp>
        <p:nvGrpSpPr>
          <p:cNvPr id="30" name="Group 30"/>
          <p:cNvGrpSpPr/>
          <p:nvPr/>
        </p:nvGrpSpPr>
        <p:grpSpPr>
          <a:xfrm>
            <a:off x="2412140" y="3644070"/>
            <a:ext cx="3152205" cy="1258861"/>
            <a:chOff x="0" y="-66675"/>
            <a:chExt cx="830210" cy="331551"/>
          </a:xfrm>
        </p:grpSpPr>
        <p:sp>
          <p:nvSpPr>
            <p:cNvPr id="31" name="Freeform 31"/>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p:spPr>
          <p:txBody>
            <a:bodyPr/>
            <a:lstStyle/>
            <a:p>
              <a:endParaRPr lang="en-CA"/>
            </a:p>
          </p:txBody>
        </p:sp>
        <p:sp>
          <p:nvSpPr>
            <p:cNvPr id="32" name="TextBox 32"/>
            <p:cNvSpPr txBox="1"/>
            <p:nvPr/>
          </p:nvSpPr>
          <p:spPr>
            <a:xfrm>
              <a:off x="0" y="-66675"/>
              <a:ext cx="830210" cy="331551"/>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Financial Controllers</a:t>
              </a:r>
            </a:p>
          </p:txBody>
        </p:sp>
      </p:grpSp>
      <p:sp>
        <p:nvSpPr>
          <p:cNvPr id="33" name="AutoShape 33"/>
          <p:cNvSpPr/>
          <p:nvPr/>
        </p:nvSpPr>
        <p:spPr>
          <a:xfrm flipV="1">
            <a:off x="5564345" y="6261068"/>
            <a:ext cx="1098608" cy="0"/>
          </a:xfrm>
          <a:prstGeom prst="line">
            <a:avLst/>
          </a:prstGeom>
          <a:ln w="38100" cap="flat">
            <a:solidFill>
              <a:srgbClr val="FFFFFF"/>
            </a:solidFill>
            <a:prstDash val="solid"/>
            <a:headEnd type="none" w="sm" len="sm"/>
            <a:tailEnd type="none" w="sm" len="sm"/>
          </a:ln>
        </p:spPr>
        <p:txBody>
          <a:bodyPr/>
          <a:lstStyle/>
          <a:p>
            <a:endParaRPr lang="en-CA"/>
          </a:p>
        </p:txBody>
      </p:sp>
      <p:sp>
        <p:nvSpPr>
          <p:cNvPr id="34" name="AutoShape 34"/>
          <p:cNvSpPr/>
          <p:nvPr/>
        </p:nvSpPr>
        <p:spPr>
          <a:xfrm>
            <a:off x="5564345" y="4321375"/>
            <a:ext cx="1071225" cy="0"/>
          </a:xfrm>
          <a:prstGeom prst="line">
            <a:avLst/>
          </a:prstGeom>
          <a:ln w="38100" cap="flat">
            <a:solidFill>
              <a:srgbClr val="FFFFFF"/>
            </a:solidFill>
            <a:prstDash val="solid"/>
            <a:headEnd type="none" w="sm" len="sm"/>
            <a:tailEnd type="none" w="sm" len="sm"/>
          </a:ln>
        </p:spPr>
        <p:txBody>
          <a:bodyPr/>
          <a:lstStyle/>
          <a:p>
            <a:endParaRPr lang="en-CA"/>
          </a:p>
        </p:txBody>
      </p:sp>
      <p:sp>
        <p:nvSpPr>
          <p:cNvPr id="35" name="AutoShape 35"/>
          <p:cNvSpPr/>
          <p:nvPr/>
        </p:nvSpPr>
        <p:spPr>
          <a:xfrm>
            <a:off x="5564345" y="2901579"/>
            <a:ext cx="1071225" cy="0"/>
          </a:xfrm>
          <a:prstGeom prst="line">
            <a:avLst/>
          </a:prstGeom>
          <a:ln w="38100" cap="flat">
            <a:solidFill>
              <a:srgbClr val="FFFFFF"/>
            </a:solidFill>
            <a:prstDash val="solid"/>
            <a:headEnd type="none" w="sm" len="sm"/>
            <a:tailEnd type="none" w="sm" len="sm"/>
          </a:ln>
        </p:spPr>
        <p:txBody>
          <a:bodyPr/>
          <a:lstStyle/>
          <a:p>
            <a:endParaRPr lang="en-CA"/>
          </a:p>
        </p:txBody>
      </p:sp>
      <p:sp>
        <p:nvSpPr>
          <p:cNvPr id="36" name="AutoShape 36"/>
          <p:cNvSpPr/>
          <p:nvPr/>
        </p:nvSpPr>
        <p:spPr>
          <a:xfrm flipV="1">
            <a:off x="5564345" y="1479030"/>
            <a:ext cx="1079594" cy="0"/>
          </a:xfrm>
          <a:prstGeom prst="line">
            <a:avLst/>
          </a:prstGeom>
          <a:ln w="38100" cap="flat">
            <a:solidFill>
              <a:srgbClr val="FFFFFF"/>
            </a:solidFill>
            <a:prstDash val="solid"/>
            <a:headEnd type="none" w="sm" len="sm"/>
            <a:tailEnd type="none" w="sm" len="sm"/>
          </a:ln>
        </p:spPr>
        <p:txBody>
          <a:bodyPr/>
          <a:lstStyle/>
          <a:p>
            <a:endParaRPr lang="en-CA"/>
          </a:p>
        </p:txBody>
      </p:sp>
      <p:sp>
        <p:nvSpPr>
          <p:cNvPr id="37" name="AutoShape 37"/>
          <p:cNvSpPr/>
          <p:nvPr/>
        </p:nvSpPr>
        <p:spPr>
          <a:xfrm>
            <a:off x="6643939" y="1479030"/>
            <a:ext cx="0" cy="7621629"/>
          </a:xfrm>
          <a:prstGeom prst="line">
            <a:avLst/>
          </a:prstGeom>
          <a:ln w="38100" cap="flat">
            <a:solidFill>
              <a:srgbClr val="FFFFFF"/>
            </a:solidFill>
            <a:prstDash val="solid"/>
            <a:headEnd type="none" w="sm" len="sm"/>
            <a:tailEnd type="none" w="sm" len="sm"/>
          </a:ln>
        </p:spPr>
        <p:txBody>
          <a:bodyPr/>
          <a:lstStyle/>
          <a:p>
            <a:endParaRPr lang="en-CA"/>
          </a:p>
        </p:txBody>
      </p:sp>
      <p:sp>
        <p:nvSpPr>
          <p:cNvPr id="38" name="AutoShape 38"/>
          <p:cNvSpPr/>
          <p:nvPr/>
        </p:nvSpPr>
        <p:spPr>
          <a:xfrm flipH="1">
            <a:off x="11583283" y="1452848"/>
            <a:ext cx="1140373" cy="4630"/>
          </a:xfrm>
          <a:prstGeom prst="line">
            <a:avLst/>
          </a:prstGeom>
          <a:ln w="38100" cap="flat">
            <a:solidFill>
              <a:srgbClr val="FFFFFF"/>
            </a:solidFill>
            <a:prstDash val="solid"/>
            <a:headEnd type="none" w="sm" len="sm"/>
            <a:tailEnd type="none" w="sm" len="sm"/>
          </a:ln>
        </p:spPr>
        <p:txBody>
          <a:bodyPr/>
          <a:lstStyle/>
          <a:p>
            <a:endParaRPr lang="en-CA"/>
          </a:p>
        </p:txBody>
      </p:sp>
      <p:sp>
        <p:nvSpPr>
          <p:cNvPr id="39" name="AutoShape 39"/>
          <p:cNvSpPr/>
          <p:nvPr/>
        </p:nvSpPr>
        <p:spPr>
          <a:xfrm flipH="1" flipV="1">
            <a:off x="11602252" y="1445080"/>
            <a:ext cx="8708" cy="7672424"/>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40" name="Group 40"/>
          <p:cNvGrpSpPr/>
          <p:nvPr/>
        </p:nvGrpSpPr>
        <p:grpSpPr>
          <a:xfrm>
            <a:off x="2412140" y="7003559"/>
            <a:ext cx="3152205" cy="1248803"/>
            <a:chOff x="0" y="-66675"/>
            <a:chExt cx="830210" cy="328902"/>
          </a:xfrm>
        </p:grpSpPr>
        <p:sp>
          <p:nvSpPr>
            <p:cNvPr id="41" name="Freeform 41"/>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0599F"/>
            </a:solidFill>
          </p:spPr>
          <p:txBody>
            <a:bodyPr/>
            <a:lstStyle/>
            <a:p>
              <a:endParaRPr lang="en-CA"/>
            </a:p>
          </p:txBody>
        </p:sp>
        <p:sp>
          <p:nvSpPr>
            <p:cNvPr id="42" name="TextBox 42"/>
            <p:cNvSpPr txBox="1"/>
            <p:nvPr/>
          </p:nvSpPr>
          <p:spPr>
            <a:xfrm>
              <a:off x="0" y="-66675"/>
              <a:ext cx="830210" cy="328902"/>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Social Media Managers</a:t>
              </a:r>
            </a:p>
          </p:txBody>
        </p:sp>
      </p:grpSp>
      <p:grpSp>
        <p:nvGrpSpPr>
          <p:cNvPr id="43" name="Group 43"/>
          <p:cNvGrpSpPr/>
          <p:nvPr/>
        </p:nvGrpSpPr>
        <p:grpSpPr>
          <a:xfrm>
            <a:off x="2412140" y="8423355"/>
            <a:ext cx="3152205" cy="1248803"/>
            <a:chOff x="0" y="-66675"/>
            <a:chExt cx="830210" cy="328902"/>
          </a:xfrm>
        </p:grpSpPr>
        <p:sp>
          <p:nvSpPr>
            <p:cNvPr id="44" name="Freeform 44"/>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p:spPr>
          <p:txBody>
            <a:bodyPr/>
            <a:lstStyle/>
            <a:p>
              <a:endParaRPr lang="en-CA"/>
            </a:p>
          </p:txBody>
        </p:sp>
        <p:sp>
          <p:nvSpPr>
            <p:cNvPr id="45" name="TextBox 45"/>
            <p:cNvSpPr txBox="1"/>
            <p:nvPr/>
          </p:nvSpPr>
          <p:spPr>
            <a:xfrm>
              <a:off x="0" y="-66675"/>
              <a:ext cx="830210" cy="328902"/>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Revenue Managers</a:t>
              </a:r>
            </a:p>
          </p:txBody>
        </p:sp>
      </p:grpSp>
      <p:sp>
        <p:nvSpPr>
          <p:cNvPr id="46" name="AutoShape 46"/>
          <p:cNvSpPr/>
          <p:nvPr/>
        </p:nvSpPr>
        <p:spPr>
          <a:xfrm flipV="1">
            <a:off x="5564345" y="9100660"/>
            <a:ext cx="1071225" cy="0"/>
          </a:xfrm>
          <a:prstGeom prst="line">
            <a:avLst/>
          </a:prstGeom>
          <a:ln w="38100" cap="flat">
            <a:solidFill>
              <a:srgbClr val="FFFFFF"/>
            </a:solidFill>
            <a:prstDash val="solid"/>
            <a:headEnd type="none" w="sm" len="sm"/>
            <a:tailEnd type="none" w="sm" len="sm"/>
          </a:ln>
        </p:spPr>
        <p:txBody>
          <a:bodyPr/>
          <a:lstStyle/>
          <a:p>
            <a:endParaRPr lang="en-CA"/>
          </a:p>
        </p:txBody>
      </p:sp>
      <p:sp>
        <p:nvSpPr>
          <p:cNvPr id="47" name="AutoShape 47"/>
          <p:cNvSpPr/>
          <p:nvPr/>
        </p:nvSpPr>
        <p:spPr>
          <a:xfrm flipV="1">
            <a:off x="5564345" y="7680864"/>
            <a:ext cx="1071225" cy="0"/>
          </a:xfrm>
          <a:prstGeom prst="line">
            <a:avLst/>
          </a:prstGeom>
          <a:ln w="38100" cap="flat">
            <a:solidFill>
              <a:srgbClr val="FFFFFF"/>
            </a:solidFill>
            <a:prstDash val="solid"/>
            <a:headEnd type="none" w="sm" len="sm"/>
            <a:tailEnd type="none" w="sm" len="sm"/>
          </a:ln>
        </p:spPr>
        <p:txBody>
          <a:bodyPr/>
          <a:lstStyle/>
          <a:p>
            <a:endParaRPr lang="en-CA"/>
          </a:p>
        </p:txBody>
      </p:sp>
      <p:sp>
        <p:nvSpPr>
          <p:cNvPr id="48" name="AutoShape 48"/>
          <p:cNvSpPr/>
          <p:nvPr/>
        </p:nvSpPr>
        <p:spPr>
          <a:xfrm flipH="1">
            <a:off x="11616943" y="4318998"/>
            <a:ext cx="1112695" cy="4754"/>
          </a:xfrm>
          <a:prstGeom prst="line">
            <a:avLst/>
          </a:prstGeom>
          <a:ln w="38100" cap="flat">
            <a:solidFill>
              <a:srgbClr val="FFFFFF"/>
            </a:solidFill>
            <a:prstDash val="solid"/>
            <a:headEnd type="none" w="sm" len="sm"/>
            <a:tailEnd type="none" w="sm" len="sm"/>
          </a:ln>
        </p:spPr>
        <p:txBody>
          <a:bodyPr/>
          <a:lstStyle/>
          <a:p>
            <a:endParaRPr lang="en-CA"/>
          </a:p>
        </p:txBody>
      </p:sp>
      <p:grpSp>
        <p:nvGrpSpPr>
          <p:cNvPr id="49" name="Group 49"/>
          <p:cNvGrpSpPr/>
          <p:nvPr/>
        </p:nvGrpSpPr>
        <p:grpSpPr>
          <a:xfrm>
            <a:off x="12733258" y="5569295"/>
            <a:ext cx="3152205" cy="1285484"/>
            <a:chOff x="0" y="-66675"/>
            <a:chExt cx="830210" cy="338563"/>
          </a:xfrm>
        </p:grpSpPr>
        <p:sp>
          <p:nvSpPr>
            <p:cNvPr id="50" name="Freeform 50"/>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6889E"/>
            </a:solidFill>
          </p:spPr>
          <p:txBody>
            <a:bodyPr/>
            <a:lstStyle/>
            <a:p>
              <a:endParaRPr lang="en-CA"/>
            </a:p>
          </p:txBody>
        </p:sp>
        <p:sp>
          <p:nvSpPr>
            <p:cNvPr id="51" name="TextBox 51"/>
            <p:cNvSpPr txBox="1"/>
            <p:nvPr/>
          </p:nvSpPr>
          <p:spPr>
            <a:xfrm>
              <a:off x="0" y="-66675"/>
              <a:ext cx="830210" cy="338563"/>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Outdoor Guides</a:t>
              </a:r>
            </a:p>
          </p:txBody>
        </p:sp>
      </p:grpSp>
      <p:grpSp>
        <p:nvGrpSpPr>
          <p:cNvPr id="52" name="Group 52"/>
          <p:cNvGrpSpPr/>
          <p:nvPr/>
        </p:nvGrpSpPr>
        <p:grpSpPr>
          <a:xfrm>
            <a:off x="12733258" y="6989452"/>
            <a:ext cx="3152205" cy="1306538"/>
            <a:chOff x="0" y="-66675"/>
            <a:chExt cx="830210" cy="344108"/>
          </a:xfrm>
        </p:grpSpPr>
        <p:sp>
          <p:nvSpPr>
            <p:cNvPr id="53" name="Freeform 53"/>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00599F"/>
            </a:solidFill>
          </p:spPr>
          <p:txBody>
            <a:bodyPr/>
            <a:lstStyle/>
            <a:p>
              <a:endParaRPr lang="en-CA"/>
            </a:p>
          </p:txBody>
        </p:sp>
        <p:sp>
          <p:nvSpPr>
            <p:cNvPr id="54" name="TextBox 54"/>
            <p:cNvSpPr txBox="1"/>
            <p:nvPr/>
          </p:nvSpPr>
          <p:spPr>
            <a:xfrm>
              <a:off x="0" y="-66675"/>
              <a:ext cx="830210" cy="344108"/>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Technology Roles</a:t>
              </a:r>
            </a:p>
          </p:txBody>
        </p:sp>
      </p:grpSp>
      <p:grpSp>
        <p:nvGrpSpPr>
          <p:cNvPr id="55" name="Group 55"/>
          <p:cNvGrpSpPr/>
          <p:nvPr/>
        </p:nvGrpSpPr>
        <p:grpSpPr>
          <a:xfrm>
            <a:off x="12739322" y="8437822"/>
            <a:ext cx="3152205" cy="1306538"/>
            <a:chOff x="0" y="-66675"/>
            <a:chExt cx="830210" cy="344108"/>
          </a:xfrm>
        </p:grpSpPr>
        <p:sp>
          <p:nvSpPr>
            <p:cNvPr id="56" name="Freeform 56"/>
            <p:cNvSpPr/>
            <p:nvPr/>
          </p:nvSpPr>
          <p:spPr>
            <a:xfrm>
              <a:off x="0" y="0"/>
              <a:ext cx="830210" cy="223420"/>
            </a:xfrm>
            <a:custGeom>
              <a:avLst/>
              <a:gdLst/>
              <a:ahLst/>
              <a:cxnLst/>
              <a:rect l="l" t="t" r="r" b="b"/>
              <a:pathLst>
                <a:path w="830210" h="223420">
                  <a:moveTo>
                    <a:pt x="61401" y="0"/>
                  </a:moveTo>
                  <a:lnTo>
                    <a:pt x="768810" y="0"/>
                  </a:lnTo>
                  <a:cubicBezTo>
                    <a:pt x="785094" y="0"/>
                    <a:pt x="800712" y="6469"/>
                    <a:pt x="812226" y="17984"/>
                  </a:cubicBezTo>
                  <a:cubicBezTo>
                    <a:pt x="823741" y="29499"/>
                    <a:pt x="830210" y="45116"/>
                    <a:pt x="830210" y="61401"/>
                  </a:cubicBezTo>
                  <a:lnTo>
                    <a:pt x="830210" y="162019"/>
                  </a:lnTo>
                  <a:cubicBezTo>
                    <a:pt x="830210" y="195929"/>
                    <a:pt x="802720" y="223420"/>
                    <a:pt x="768810" y="223420"/>
                  </a:cubicBezTo>
                  <a:lnTo>
                    <a:pt x="61401" y="223420"/>
                  </a:lnTo>
                  <a:cubicBezTo>
                    <a:pt x="27490" y="223420"/>
                    <a:pt x="0" y="195929"/>
                    <a:pt x="0" y="162019"/>
                  </a:cubicBezTo>
                  <a:lnTo>
                    <a:pt x="0" y="61401"/>
                  </a:lnTo>
                  <a:cubicBezTo>
                    <a:pt x="0" y="27490"/>
                    <a:pt x="27490" y="0"/>
                    <a:pt x="61401" y="0"/>
                  </a:cubicBezTo>
                  <a:close/>
                </a:path>
              </a:pathLst>
            </a:custGeom>
            <a:solidFill>
              <a:srgbClr val="2D3E5F"/>
            </a:solidFill>
          </p:spPr>
          <p:txBody>
            <a:bodyPr/>
            <a:lstStyle/>
            <a:p>
              <a:endParaRPr lang="en-CA"/>
            </a:p>
          </p:txBody>
        </p:sp>
        <p:sp>
          <p:nvSpPr>
            <p:cNvPr id="57" name="TextBox 57"/>
            <p:cNvSpPr txBox="1"/>
            <p:nvPr/>
          </p:nvSpPr>
          <p:spPr>
            <a:xfrm>
              <a:off x="0" y="-66675"/>
              <a:ext cx="830210" cy="344108"/>
            </a:xfrm>
            <a:prstGeom prst="rect">
              <a:avLst/>
            </a:prstGeom>
          </p:spPr>
          <p:txBody>
            <a:bodyPr lIns="50800" tIns="50800" rIns="50800" bIns="50800" rtlCol="0" anchor="ctr"/>
            <a:lstStyle/>
            <a:p>
              <a:pPr algn="ctr">
                <a:lnSpc>
                  <a:spcPts val="3000"/>
                </a:lnSpc>
              </a:pPr>
              <a:r>
                <a:rPr lang="en-US" sz="2000" b="1" spc="100" dirty="0">
                  <a:solidFill>
                    <a:srgbClr val="FFFFFF"/>
                  </a:solidFill>
                  <a:latin typeface="Montserrat Classic Bold"/>
                  <a:ea typeface="Montserrat Classic Bold"/>
                  <a:cs typeface="Montserrat Classic Bold"/>
                  <a:sym typeface="Montserrat Classic Bold"/>
                </a:rPr>
                <a:t>IT Roles</a:t>
              </a:r>
            </a:p>
          </p:txBody>
        </p:sp>
      </p:grpSp>
      <p:sp>
        <p:nvSpPr>
          <p:cNvPr id="58" name="AutoShape 58"/>
          <p:cNvSpPr/>
          <p:nvPr/>
        </p:nvSpPr>
        <p:spPr>
          <a:xfrm flipH="1">
            <a:off x="11592885" y="6246600"/>
            <a:ext cx="1140373" cy="4630"/>
          </a:xfrm>
          <a:prstGeom prst="line">
            <a:avLst/>
          </a:prstGeom>
          <a:ln w="38100" cap="flat">
            <a:solidFill>
              <a:srgbClr val="FFFFFF"/>
            </a:solidFill>
            <a:prstDash val="solid"/>
            <a:headEnd type="none" w="sm" len="sm"/>
            <a:tailEnd type="none" w="sm" len="sm"/>
          </a:ln>
        </p:spPr>
        <p:txBody>
          <a:bodyPr/>
          <a:lstStyle/>
          <a:p>
            <a:endParaRPr lang="en-CA"/>
          </a:p>
        </p:txBody>
      </p:sp>
      <p:sp>
        <p:nvSpPr>
          <p:cNvPr id="59" name="AutoShape 59"/>
          <p:cNvSpPr/>
          <p:nvPr/>
        </p:nvSpPr>
        <p:spPr>
          <a:xfrm flipH="1">
            <a:off x="11626546" y="9112750"/>
            <a:ext cx="1112695" cy="4754"/>
          </a:xfrm>
          <a:prstGeom prst="line">
            <a:avLst/>
          </a:prstGeom>
          <a:ln w="38100" cap="flat">
            <a:solidFill>
              <a:srgbClr val="FFFFFF"/>
            </a:solidFill>
            <a:prstDash val="solid"/>
            <a:headEnd type="none" w="sm" len="sm"/>
            <a:tailEnd type="none" w="sm" len="sm"/>
          </a:ln>
        </p:spPr>
        <p:txBody>
          <a:bodyPr/>
          <a:lstStyle/>
          <a:p>
            <a:endParaRPr lang="en-CA"/>
          </a:p>
        </p:txBody>
      </p:sp>
      <p:sp>
        <p:nvSpPr>
          <p:cNvPr id="60" name="AutoShape 60"/>
          <p:cNvSpPr/>
          <p:nvPr/>
        </p:nvSpPr>
        <p:spPr>
          <a:xfrm flipH="1">
            <a:off x="11620640" y="7678549"/>
            <a:ext cx="1140373" cy="4630"/>
          </a:xfrm>
          <a:prstGeom prst="line">
            <a:avLst/>
          </a:prstGeom>
          <a:ln w="38100" cap="flat">
            <a:solidFill>
              <a:srgbClr val="FFFFFF"/>
            </a:solidFill>
            <a:prstDash val="solid"/>
            <a:headEnd type="none" w="sm" len="sm"/>
            <a:tailEnd type="none" w="sm" len="sm"/>
          </a:ln>
        </p:spPr>
        <p:txBody>
          <a:bodyPr/>
          <a:lstStyle/>
          <a:p>
            <a:endParaRPr lang="en-C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FE3E6"/>
        </a:solidFill>
        <a:effectLst/>
      </p:bgPr>
    </p:bg>
    <p:spTree>
      <p:nvGrpSpPr>
        <p:cNvPr id="1" name=""/>
        <p:cNvGrpSpPr/>
        <p:nvPr/>
      </p:nvGrpSpPr>
      <p:grpSpPr>
        <a:xfrm>
          <a:off x="0" y="0"/>
          <a:ext cx="0" cy="0"/>
          <a:chOff x="0" y="0"/>
          <a:chExt cx="0" cy="0"/>
        </a:xfrm>
      </p:grpSpPr>
      <p:sp>
        <p:nvSpPr>
          <p:cNvPr id="2" name="Freeform 2"/>
          <p:cNvSpPr/>
          <p:nvPr/>
        </p:nvSpPr>
        <p:spPr>
          <a:xfrm>
            <a:off x="-6269619" y="0"/>
            <a:ext cx="15440150" cy="10287000"/>
          </a:xfrm>
          <a:custGeom>
            <a:avLst/>
            <a:gdLst/>
            <a:ahLst/>
            <a:cxnLst/>
            <a:rect l="l" t="t" r="r" b="b"/>
            <a:pathLst>
              <a:path w="15440150" h="10287000">
                <a:moveTo>
                  <a:pt x="0" y="0"/>
                </a:moveTo>
                <a:lnTo>
                  <a:pt x="15440150" y="0"/>
                </a:lnTo>
                <a:lnTo>
                  <a:pt x="15440150" y="10287000"/>
                </a:lnTo>
                <a:lnTo>
                  <a:pt x="0" y="10287000"/>
                </a:lnTo>
                <a:lnTo>
                  <a:pt x="0" y="0"/>
                </a:lnTo>
                <a:close/>
              </a:path>
            </a:pathLst>
          </a:custGeom>
          <a:blipFill>
            <a:blip r:embed="rId3">
              <a:alphaModFix amt="35000"/>
            </a:blip>
            <a:stretch>
              <a:fillRect/>
            </a:stretch>
          </a:blipFill>
        </p:spPr>
        <p:txBody>
          <a:bodyPr/>
          <a:lstStyle/>
          <a:p>
            <a:endParaRPr lang="en-CA"/>
          </a:p>
        </p:txBody>
      </p:sp>
      <p:grpSp>
        <p:nvGrpSpPr>
          <p:cNvPr id="3" name="Group 3"/>
          <p:cNvGrpSpPr/>
          <p:nvPr/>
        </p:nvGrpSpPr>
        <p:grpSpPr>
          <a:xfrm rot="-5400000">
            <a:off x="8599031" y="571500"/>
            <a:ext cx="10287000" cy="9144000"/>
            <a:chOff x="0" y="0"/>
            <a:chExt cx="2709333" cy="2408296"/>
          </a:xfrm>
        </p:grpSpPr>
        <p:sp>
          <p:nvSpPr>
            <p:cNvPr id="4" name="Freeform 4"/>
            <p:cNvSpPr/>
            <p:nvPr/>
          </p:nvSpPr>
          <p:spPr>
            <a:xfrm>
              <a:off x="0" y="0"/>
              <a:ext cx="2709333" cy="2408296"/>
            </a:xfrm>
            <a:custGeom>
              <a:avLst/>
              <a:gdLst/>
              <a:ahLst/>
              <a:cxnLst/>
              <a:rect l="l" t="t" r="r" b="b"/>
              <a:pathLst>
                <a:path w="2709333" h="2408296">
                  <a:moveTo>
                    <a:pt x="0" y="0"/>
                  </a:moveTo>
                  <a:lnTo>
                    <a:pt x="2709333" y="0"/>
                  </a:lnTo>
                  <a:lnTo>
                    <a:pt x="2709333" y="2408296"/>
                  </a:lnTo>
                  <a:lnTo>
                    <a:pt x="0" y="2408296"/>
                  </a:lnTo>
                  <a:close/>
                </a:path>
              </a:pathLst>
            </a:custGeom>
            <a:solidFill>
              <a:srgbClr val="2D3E5F"/>
            </a:solidFill>
          </p:spPr>
          <p:txBody>
            <a:bodyPr/>
            <a:lstStyle/>
            <a:p>
              <a:endParaRPr lang="en-CA"/>
            </a:p>
          </p:txBody>
        </p:sp>
        <p:sp>
          <p:nvSpPr>
            <p:cNvPr id="5" name="TextBox 5"/>
            <p:cNvSpPr txBox="1"/>
            <p:nvPr/>
          </p:nvSpPr>
          <p:spPr>
            <a:xfrm>
              <a:off x="0" y="-38100"/>
              <a:ext cx="2709333" cy="2446396"/>
            </a:xfrm>
            <a:prstGeom prst="rect">
              <a:avLst/>
            </a:prstGeom>
          </p:spPr>
          <p:txBody>
            <a:bodyPr lIns="50800" tIns="50800" rIns="50800" bIns="50800" rtlCol="0" anchor="ctr"/>
            <a:lstStyle/>
            <a:p>
              <a:pPr algn="ctr">
                <a:lnSpc>
                  <a:spcPts val="2919"/>
                </a:lnSpc>
              </a:pPr>
              <a:endParaRPr/>
            </a:p>
          </p:txBody>
        </p:sp>
      </p:grpSp>
      <p:grpSp>
        <p:nvGrpSpPr>
          <p:cNvPr id="6" name="Group 6"/>
          <p:cNvGrpSpPr/>
          <p:nvPr/>
        </p:nvGrpSpPr>
        <p:grpSpPr>
          <a:xfrm>
            <a:off x="9628431" y="1876992"/>
            <a:ext cx="8228200" cy="8003320"/>
            <a:chOff x="0" y="0"/>
            <a:chExt cx="2167098" cy="2107870"/>
          </a:xfrm>
        </p:grpSpPr>
        <p:sp>
          <p:nvSpPr>
            <p:cNvPr id="7" name="Freeform 7"/>
            <p:cNvSpPr/>
            <p:nvPr/>
          </p:nvSpPr>
          <p:spPr>
            <a:xfrm>
              <a:off x="0" y="0"/>
              <a:ext cx="2167098" cy="2107870"/>
            </a:xfrm>
            <a:custGeom>
              <a:avLst/>
              <a:gdLst/>
              <a:ahLst/>
              <a:cxnLst/>
              <a:rect l="l" t="t" r="r" b="b"/>
              <a:pathLst>
                <a:path w="2167098" h="2107870">
                  <a:moveTo>
                    <a:pt x="42341" y="0"/>
                  </a:moveTo>
                  <a:lnTo>
                    <a:pt x="2124758" y="0"/>
                  </a:lnTo>
                  <a:cubicBezTo>
                    <a:pt x="2135987" y="0"/>
                    <a:pt x="2146756" y="4461"/>
                    <a:pt x="2154697" y="12401"/>
                  </a:cubicBezTo>
                  <a:cubicBezTo>
                    <a:pt x="2162637" y="20342"/>
                    <a:pt x="2167098" y="31111"/>
                    <a:pt x="2167098" y="42341"/>
                  </a:cubicBezTo>
                  <a:lnTo>
                    <a:pt x="2167098" y="2065530"/>
                  </a:lnTo>
                  <a:cubicBezTo>
                    <a:pt x="2167098" y="2088914"/>
                    <a:pt x="2148142" y="2107870"/>
                    <a:pt x="2124758" y="2107870"/>
                  </a:cubicBezTo>
                  <a:lnTo>
                    <a:pt x="42341" y="2107870"/>
                  </a:lnTo>
                  <a:cubicBezTo>
                    <a:pt x="18957" y="2107870"/>
                    <a:pt x="0" y="2088914"/>
                    <a:pt x="0" y="2065530"/>
                  </a:cubicBezTo>
                  <a:lnTo>
                    <a:pt x="0" y="42341"/>
                  </a:lnTo>
                  <a:cubicBezTo>
                    <a:pt x="0" y="18957"/>
                    <a:pt x="18957" y="0"/>
                    <a:pt x="42341" y="0"/>
                  </a:cubicBezTo>
                  <a:close/>
                </a:path>
              </a:pathLst>
            </a:custGeom>
            <a:solidFill>
              <a:srgbClr val="FDFCFC"/>
            </a:solidFill>
            <a:ln w="95250" cap="rnd">
              <a:solidFill>
                <a:srgbClr val="00599F"/>
              </a:solidFill>
              <a:prstDash val="solid"/>
              <a:round/>
            </a:ln>
          </p:spPr>
          <p:txBody>
            <a:bodyPr/>
            <a:lstStyle/>
            <a:p>
              <a:endParaRPr lang="en-CA"/>
            </a:p>
          </p:txBody>
        </p:sp>
        <p:sp>
          <p:nvSpPr>
            <p:cNvPr id="8" name="TextBox 8"/>
            <p:cNvSpPr txBox="1"/>
            <p:nvPr/>
          </p:nvSpPr>
          <p:spPr>
            <a:xfrm>
              <a:off x="0" y="-66675"/>
              <a:ext cx="2167098" cy="2174545"/>
            </a:xfrm>
            <a:prstGeom prst="rect">
              <a:avLst/>
            </a:prstGeom>
          </p:spPr>
          <p:txBody>
            <a:bodyPr lIns="50800" tIns="50800" rIns="50800" bIns="50800" rtlCol="0" anchor="ctr"/>
            <a:lstStyle/>
            <a:p>
              <a:pPr algn="ctr">
                <a:lnSpc>
                  <a:spcPts val="3000"/>
                </a:lnSpc>
              </a:pPr>
              <a:endParaRPr/>
            </a:p>
          </p:txBody>
        </p:sp>
      </p:grpSp>
      <p:grpSp>
        <p:nvGrpSpPr>
          <p:cNvPr id="9" name="Group 9"/>
          <p:cNvGrpSpPr/>
          <p:nvPr/>
        </p:nvGrpSpPr>
        <p:grpSpPr>
          <a:xfrm>
            <a:off x="9628431" y="504163"/>
            <a:ext cx="8228200" cy="1049074"/>
            <a:chOff x="0" y="0"/>
            <a:chExt cx="2167098" cy="276299"/>
          </a:xfrm>
        </p:grpSpPr>
        <p:sp>
          <p:nvSpPr>
            <p:cNvPr id="10" name="Freeform 10"/>
            <p:cNvSpPr/>
            <p:nvPr/>
          </p:nvSpPr>
          <p:spPr>
            <a:xfrm>
              <a:off x="0" y="0"/>
              <a:ext cx="2167098" cy="276299"/>
            </a:xfrm>
            <a:custGeom>
              <a:avLst/>
              <a:gdLst/>
              <a:ahLst/>
              <a:cxnLst/>
              <a:rect l="l" t="t" r="r" b="b"/>
              <a:pathLst>
                <a:path w="2167098" h="276299">
                  <a:moveTo>
                    <a:pt x="42341" y="0"/>
                  </a:moveTo>
                  <a:lnTo>
                    <a:pt x="2124758" y="0"/>
                  </a:lnTo>
                  <a:cubicBezTo>
                    <a:pt x="2135987" y="0"/>
                    <a:pt x="2146756" y="4461"/>
                    <a:pt x="2154697" y="12401"/>
                  </a:cubicBezTo>
                  <a:cubicBezTo>
                    <a:pt x="2162637" y="20342"/>
                    <a:pt x="2167098" y="31111"/>
                    <a:pt x="2167098" y="42341"/>
                  </a:cubicBezTo>
                  <a:lnTo>
                    <a:pt x="2167098" y="233959"/>
                  </a:lnTo>
                  <a:cubicBezTo>
                    <a:pt x="2167098" y="257343"/>
                    <a:pt x="2148142" y="276299"/>
                    <a:pt x="2124758" y="276299"/>
                  </a:cubicBezTo>
                  <a:lnTo>
                    <a:pt x="42341" y="276299"/>
                  </a:lnTo>
                  <a:cubicBezTo>
                    <a:pt x="18957" y="276299"/>
                    <a:pt x="0" y="257343"/>
                    <a:pt x="0" y="233959"/>
                  </a:cubicBezTo>
                  <a:lnTo>
                    <a:pt x="0" y="42341"/>
                  </a:lnTo>
                  <a:cubicBezTo>
                    <a:pt x="0" y="18957"/>
                    <a:pt x="18957" y="0"/>
                    <a:pt x="42341" y="0"/>
                  </a:cubicBezTo>
                  <a:close/>
                </a:path>
              </a:pathLst>
            </a:custGeom>
            <a:solidFill>
              <a:srgbClr val="00599F"/>
            </a:solidFill>
            <a:ln w="95250" cap="rnd">
              <a:solidFill>
                <a:srgbClr val="00599F"/>
              </a:solidFill>
              <a:prstDash val="solid"/>
              <a:round/>
            </a:ln>
          </p:spPr>
          <p:txBody>
            <a:bodyPr/>
            <a:lstStyle/>
            <a:p>
              <a:endParaRPr lang="en-CA"/>
            </a:p>
          </p:txBody>
        </p:sp>
        <p:sp>
          <p:nvSpPr>
            <p:cNvPr id="11" name="TextBox 11"/>
            <p:cNvSpPr txBox="1"/>
            <p:nvPr/>
          </p:nvSpPr>
          <p:spPr>
            <a:xfrm>
              <a:off x="0" y="-66675"/>
              <a:ext cx="2167098" cy="342974"/>
            </a:xfrm>
            <a:prstGeom prst="rect">
              <a:avLst/>
            </a:prstGeom>
          </p:spPr>
          <p:txBody>
            <a:bodyPr lIns="50800" tIns="50800" rIns="50800" bIns="50800" rtlCol="0" anchor="ctr"/>
            <a:lstStyle/>
            <a:p>
              <a:pPr algn="ctr">
                <a:lnSpc>
                  <a:spcPts val="3000"/>
                </a:lnSpc>
              </a:pPr>
              <a:endParaRPr/>
            </a:p>
          </p:txBody>
        </p:sp>
      </p:grpSp>
      <p:grpSp>
        <p:nvGrpSpPr>
          <p:cNvPr id="12" name="Group 12"/>
          <p:cNvGrpSpPr/>
          <p:nvPr/>
        </p:nvGrpSpPr>
        <p:grpSpPr>
          <a:xfrm>
            <a:off x="1668392" y="1553237"/>
            <a:ext cx="5995092" cy="5995092"/>
            <a:chOff x="0" y="0"/>
            <a:chExt cx="812800" cy="812800"/>
          </a:xfrm>
        </p:grpSpPr>
        <p:sp>
          <p:nvSpPr>
            <p:cNvPr id="13" name="Freeform 13"/>
            <p:cNvSpPr/>
            <p:nvPr/>
          </p:nvSpPr>
          <p:spPr>
            <a:xfrm>
              <a:off x="0" y="0"/>
              <a:ext cx="812800" cy="812800"/>
            </a:xfrm>
            <a:custGeom>
              <a:avLst/>
              <a:gdLst/>
              <a:ahLst/>
              <a:cxnLst/>
              <a:rect l="l" t="t" r="r" b="b"/>
              <a:pathLst>
                <a:path w="812800" h="812800">
                  <a:moveTo>
                    <a:pt x="32284" y="0"/>
                  </a:moveTo>
                  <a:lnTo>
                    <a:pt x="780516" y="0"/>
                  </a:lnTo>
                  <a:cubicBezTo>
                    <a:pt x="798346" y="0"/>
                    <a:pt x="812800" y="14454"/>
                    <a:pt x="812800" y="32284"/>
                  </a:cubicBezTo>
                  <a:lnTo>
                    <a:pt x="812800" y="780516"/>
                  </a:lnTo>
                  <a:cubicBezTo>
                    <a:pt x="812800" y="798346"/>
                    <a:pt x="798346" y="812800"/>
                    <a:pt x="780516" y="812800"/>
                  </a:cubicBezTo>
                  <a:lnTo>
                    <a:pt x="32284" y="812800"/>
                  </a:lnTo>
                  <a:cubicBezTo>
                    <a:pt x="14454" y="812800"/>
                    <a:pt x="0" y="798346"/>
                    <a:pt x="0" y="780516"/>
                  </a:cubicBezTo>
                  <a:lnTo>
                    <a:pt x="0" y="32284"/>
                  </a:lnTo>
                  <a:cubicBezTo>
                    <a:pt x="0" y="14454"/>
                    <a:pt x="14454" y="0"/>
                    <a:pt x="32284" y="0"/>
                  </a:cubicBezTo>
                  <a:close/>
                </a:path>
              </a:pathLst>
            </a:custGeom>
            <a:blipFill>
              <a:blip r:embed="rId4"/>
              <a:stretch>
                <a:fillRect/>
              </a:stretch>
            </a:blipFill>
            <a:ln w="95250" cap="rnd">
              <a:solidFill>
                <a:srgbClr val="2D3E5F"/>
              </a:solidFill>
              <a:prstDash val="solid"/>
              <a:round/>
            </a:ln>
          </p:spPr>
          <p:txBody>
            <a:bodyPr/>
            <a:lstStyle/>
            <a:p>
              <a:endParaRPr lang="en-CA"/>
            </a:p>
          </p:txBody>
        </p:sp>
      </p:grpSp>
      <p:sp>
        <p:nvSpPr>
          <p:cNvPr id="14" name="TextBox 14"/>
          <p:cNvSpPr txBox="1"/>
          <p:nvPr/>
        </p:nvSpPr>
        <p:spPr>
          <a:xfrm>
            <a:off x="227125" y="7937214"/>
            <a:ext cx="8871076" cy="1028699"/>
          </a:xfrm>
          <a:prstGeom prst="rect">
            <a:avLst/>
          </a:prstGeom>
        </p:spPr>
        <p:txBody>
          <a:bodyPr wrap="square" lIns="0" tIns="0" rIns="0" bIns="0" rtlCol="0" anchor="t">
            <a:spAutoFit/>
          </a:bodyPr>
          <a:lstStyle/>
          <a:p>
            <a:pPr algn="ctr">
              <a:lnSpc>
                <a:spcPts val="8400"/>
              </a:lnSpc>
              <a:spcBef>
                <a:spcPct val="0"/>
              </a:spcBef>
            </a:pPr>
            <a:r>
              <a:rPr lang="en-US" sz="6000" b="1" dirty="0">
                <a:solidFill>
                  <a:srgbClr val="2D3E5F"/>
                </a:solidFill>
                <a:latin typeface="Montserrat Bold"/>
                <a:ea typeface="Montserrat Bold"/>
                <a:cs typeface="Montserrat Bold"/>
                <a:sym typeface="Montserrat Bold"/>
              </a:rPr>
              <a:t>Karim Mohammadi</a:t>
            </a:r>
          </a:p>
        </p:txBody>
      </p:sp>
      <p:sp>
        <p:nvSpPr>
          <p:cNvPr id="15" name="TextBox 15"/>
          <p:cNvSpPr txBox="1"/>
          <p:nvPr/>
        </p:nvSpPr>
        <p:spPr>
          <a:xfrm>
            <a:off x="10068047" y="2499182"/>
            <a:ext cx="7348969" cy="6720840"/>
          </a:xfrm>
          <a:prstGeom prst="rect">
            <a:avLst/>
          </a:prstGeom>
        </p:spPr>
        <p:txBody>
          <a:bodyPr lIns="0" tIns="0" rIns="0" bIns="0" rtlCol="0" anchor="t">
            <a:spAutoFit/>
          </a:bodyPr>
          <a:lstStyle/>
          <a:p>
            <a:pPr algn="l">
              <a:lnSpc>
                <a:spcPts val="3359"/>
              </a:lnSpc>
            </a:pPr>
            <a:r>
              <a:rPr lang="en-US" sz="2400" b="1" dirty="0">
                <a:solidFill>
                  <a:srgbClr val="00599F"/>
                </a:solidFill>
                <a:latin typeface="Montserrat Bold"/>
                <a:ea typeface="Montserrat Bold"/>
                <a:cs typeface="Montserrat Bold"/>
                <a:sym typeface="Montserrat Bold"/>
              </a:rPr>
              <a:t>2014 – Entered the industry as a Steward at Delta Toronto </a:t>
            </a:r>
          </a:p>
          <a:p>
            <a:pPr algn="l">
              <a:lnSpc>
                <a:spcPts val="3359"/>
              </a:lnSpc>
            </a:pPr>
            <a:r>
              <a:rPr lang="en-US" sz="2400" b="1" dirty="0">
                <a:solidFill>
                  <a:srgbClr val="9E0914"/>
                </a:solidFill>
                <a:latin typeface="Montserrat Bold"/>
                <a:ea typeface="Montserrat Bold"/>
                <a:cs typeface="Montserrat Bold"/>
                <a:sym typeface="Montserrat Bold"/>
              </a:rPr>
              <a:t> </a:t>
            </a:r>
          </a:p>
          <a:p>
            <a:pPr marL="518160" lvl="1" indent="-259080" algn="l">
              <a:lnSpc>
                <a:spcPts val="3359"/>
              </a:lnSpc>
              <a:buFont typeface="Arial"/>
              <a:buChar char="•"/>
            </a:pPr>
            <a:r>
              <a:rPr lang="en-US" sz="2400" dirty="0">
                <a:solidFill>
                  <a:srgbClr val="000000"/>
                </a:solidFill>
                <a:latin typeface="Montserrat"/>
                <a:ea typeface="Montserrat"/>
                <a:cs typeface="Montserrat"/>
                <a:sym typeface="Montserrat"/>
              </a:rPr>
              <a:t>Young Hotelier at Fairmont Pacific Rim</a:t>
            </a:r>
          </a:p>
          <a:p>
            <a:pPr algn="l">
              <a:lnSpc>
                <a:spcPts val="3359"/>
              </a:lnSpc>
            </a:pPr>
            <a:endParaRPr lang="en-US" sz="2400" dirty="0">
              <a:solidFill>
                <a:srgbClr val="000000"/>
              </a:solidFill>
              <a:latin typeface="Montserrat"/>
              <a:ea typeface="Montserrat"/>
              <a:cs typeface="Montserrat"/>
              <a:sym typeface="Montserrat"/>
            </a:endParaRPr>
          </a:p>
          <a:p>
            <a:pPr marL="496571" lvl="1" indent="-248285" algn="l">
              <a:lnSpc>
                <a:spcPts val="3220"/>
              </a:lnSpc>
              <a:buFont typeface="Arial"/>
              <a:buChar char="•"/>
            </a:pPr>
            <a:r>
              <a:rPr lang="en-US" sz="2300" dirty="0">
                <a:solidFill>
                  <a:srgbClr val="000000"/>
                </a:solidFill>
                <a:latin typeface="Montserrat"/>
                <a:ea typeface="Montserrat"/>
                <a:cs typeface="Montserrat"/>
                <a:sym typeface="Montserrat"/>
              </a:rPr>
              <a:t>Represented British Columbia at the Canadian </a:t>
            </a:r>
            <a:r>
              <a:rPr lang="en-US" sz="2300" dirty="0" err="1">
                <a:solidFill>
                  <a:srgbClr val="000000"/>
                </a:solidFill>
                <a:latin typeface="Montserrat"/>
                <a:ea typeface="Montserrat"/>
                <a:cs typeface="Montserrat"/>
                <a:sym typeface="Montserrat"/>
              </a:rPr>
              <a:t>EnTOURpreneur</a:t>
            </a:r>
            <a:r>
              <a:rPr lang="en-US" sz="2300" dirty="0">
                <a:solidFill>
                  <a:srgbClr val="000000"/>
                </a:solidFill>
                <a:latin typeface="Montserrat"/>
                <a:ea typeface="Montserrat"/>
                <a:cs typeface="Montserrat"/>
                <a:sym typeface="Montserrat"/>
              </a:rPr>
              <a:t> Experience</a:t>
            </a:r>
          </a:p>
          <a:p>
            <a:pPr algn="l">
              <a:lnSpc>
                <a:spcPts val="3220"/>
              </a:lnSpc>
            </a:pPr>
            <a:endParaRPr lang="en-US" sz="2300" dirty="0">
              <a:solidFill>
                <a:srgbClr val="000000"/>
              </a:solidFill>
              <a:latin typeface="Montserrat"/>
              <a:ea typeface="Montserrat"/>
              <a:cs typeface="Montserrat"/>
              <a:sym typeface="Montserrat"/>
            </a:endParaRPr>
          </a:p>
          <a:p>
            <a:pPr marL="496571" lvl="1" indent="-248285" algn="l">
              <a:lnSpc>
                <a:spcPts val="3450"/>
              </a:lnSpc>
              <a:buFont typeface="Arial"/>
              <a:buChar char="•"/>
            </a:pPr>
            <a:r>
              <a:rPr lang="en-US" sz="2300" dirty="0">
                <a:solidFill>
                  <a:srgbClr val="000000"/>
                </a:solidFill>
                <a:latin typeface="Montserrat"/>
                <a:ea typeface="Montserrat"/>
                <a:cs typeface="Montserrat"/>
                <a:sym typeface="Montserrat"/>
              </a:rPr>
              <a:t>Established the "Award of Excellence" at Ryerson University to support future hoteliers</a:t>
            </a:r>
          </a:p>
          <a:p>
            <a:pPr algn="l">
              <a:lnSpc>
                <a:spcPts val="3450"/>
              </a:lnSpc>
            </a:pPr>
            <a:endParaRPr lang="en-US" sz="2300" dirty="0">
              <a:solidFill>
                <a:srgbClr val="000000"/>
              </a:solidFill>
              <a:latin typeface="Montserrat"/>
              <a:ea typeface="Montserrat"/>
              <a:cs typeface="Montserrat"/>
              <a:sym typeface="Montserrat"/>
            </a:endParaRPr>
          </a:p>
          <a:p>
            <a:pPr marL="496571" lvl="1" indent="-248285" algn="l">
              <a:lnSpc>
                <a:spcPts val="3450"/>
              </a:lnSpc>
              <a:buFont typeface="Arial"/>
              <a:buChar char="•"/>
            </a:pPr>
            <a:r>
              <a:rPr lang="en-US" sz="2300" dirty="0">
                <a:solidFill>
                  <a:srgbClr val="000000"/>
                </a:solidFill>
                <a:latin typeface="Montserrat"/>
                <a:ea typeface="Montserrat"/>
                <a:cs typeface="Montserrat"/>
                <a:sym typeface="Montserrat"/>
              </a:rPr>
              <a:t>Recipient of the 2022 Top-30-Under-30 by Kostuch Media Ltd.</a:t>
            </a:r>
          </a:p>
          <a:p>
            <a:pPr algn="l">
              <a:lnSpc>
                <a:spcPts val="3359"/>
              </a:lnSpc>
            </a:pPr>
            <a:endParaRPr lang="en-US" sz="2300" dirty="0">
              <a:solidFill>
                <a:srgbClr val="000000"/>
              </a:solidFill>
              <a:latin typeface="Montserrat"/>
              <a:ea typeface="Montserrat"/>
              <a:cs typeface="Montserrat"/>
              <a:sym typeface="Montserrat"/>
            </a:endParaRPr>
          </a:p>
          <a:p>
            <a:pPr algn="l">
              <a:lnSpc>
                <a:spcPts val="3359"/>
              </a:lnSpc>
              <a:spcBef>
                <a:spcPct val="0"/>
              </a:spcBef>
            </a:pPr>
            <a:r>
              <a:rPr lang="en-US" sz="2400" b="1" dirty="0">
                <a:solidFill>
                  <a:srgbClr val="00599F"/>
                </a:solidFill>
                <a:latin typeface="Montserrat Bold"/>
                <a:ea typeface="Montserrat Bold"/>
                <a:cs typeface="Montserrat Bold"/>
                <a:sym typeface="Montserrat Bold"/>
              </a:rPr>
              <a:t>2024 – Operating Partner at Evergreen Hospitality Group</a:t>
            </a:r>
          </a:p>
        </p:txBody>
      </p:sp>
      <p:sp>
        <p:nvSpPr>
          <p:cNvPr id="16" name="TextBox 16"/>
          <p:cNvSpPr txBox="1"/>
          <p:nvPr/>
        </p:nvSpPr>
        <p:spPr>
          <a:xfrm>
            <a:off x="79846" y="9103072"/>
            <a:ext cx="8871076" cy="374333"/>
          </a:xfrm>
          <a:prstGeom prst="rect">
            <a:avLst/>
          </a:prstGeom>
        </p:spPr>
        <p:txBody>
          <a:bodyPr wrap="square" lIns="0" tIns="0" rIns="0" bIns="0" rtlCol="0" anchor="t">
            <a:spAutoFit/>
          </a:bodyPr>
          <a:lstStyle/>
          <a:p>
            <a:pPr algn="ctr">
              <a:lnSpc>
                <a:spcPts val="3150"/>
              </a:lnSpc>
              <a:spcBef>
                <a:spcPct val="0"/>
              </a:spcBef>
            </a:pPr>
            <a:r>
              <a:rPr lang="en-US" sz="2100" b="1" i="1" spc="105" dirty="0">
                <a:solidFill>
                  <a:schemeClr val="tx2"/>
                </a:solidFill>
                <a:latin typeface="Montserrat Bold Italics"/>
                <a:ea typeface="Montserrat Bold Italics"/>
                <a:cs typeface="Montserrat Bold Italics"/>
                <a:sym typeface="Montserrat Bold Italics"/>
              </a:rPr>
              <a:t>University degree in Hospitality &amp; Tourism Management</a:t>
            </a:r>
          </a:p>
        </p:txBody>
      </p:sp>
      <p:sp>
        <p:nvSpPr>
          <p:cNvPr id="17" name="TextBox 17"/>
          <p:cNvSpPr txBox="1"/>
          <p:nvPr/>
        </p:nvSpPr>
        <p:spPr>
          <a:xfrm>
            <a:off x="11819134" y="675639"/>
            <a:ext cx="3846794" cy="613412"/>
          </a:xfrm>
          <a:prstGeom prst="rect">
            <a:avLst/>
          </a:prstGeom>
        </p:spPr>
        <p:txBody>
          <a:bodyPr lIns="0" tIns="0" rIns="0" bIns="0" rtlCol="0" anchor="t">
            <a:spAutoFit/>
          </a:bodyPr>
          <a:lstStyle/>
          <a:p>
            <a:pPr algn="l">
              <a:lnSpc>
                <a:spcPts val="5039"/>
              </a:lnSpc>
            </a:pPr>
            <a:r>
              <a:rPr lang="en-US" sz="3599" b="1">
                <a:solidFill>
                  <a:srgbClr val="FFFFFF"/>
                </a:solidFill>
                <a:latin typeface="Montserrat Bold"/>
                <a:ea typeface="Montserrat Bold"/>
                <a:cs typeface="Montserrat Bold"/>
                <a:sym typeface="Montserrat Bold"/>
              </a:rPr>
              <a:t>Career Journey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FE3E6"/>
        </a:solidFill>
        <a:effectLst/>
      </p:bgPr>
    </p:bg>
    <p:spTree>
      <p:nvGrpSpPr>
        <p:cNvPr id="1" name=""/>
        <p:cNvGrpSpPr/>
        <p:nvPr/>
      </p:nvGrpSpPr>
      <p:grpSpPr>
        <a:xfrm>
          <a:off x="0" y="0"/>
          <a:ext cx="0" cy="0"/>
          <a:chOff x="0" y="0"/>
          <a:chExt cx="0" cy="0"/>
        </a:xfrm>
      </p:grpSpPr>
      <p:sp>
        <p:nvSpPr>
          <p:cNvPr id="2" name="Freeform 2"/>
          <p:cNvSpPr/>
          <p:nvPr/>
        </p:nvSpPr>
        <p:spPr>
          <a:xfrm>
            <a:off x="-6269619" y="0"/>
            <a:ext cx="15440150" cy="10287000"/>
          </a:xfrm>
          <a:custGeom>
            <a:avLst/>
            <a:gdLst/>
            <a:ahLst/>
            <a:cxnLst/>
            <a:rect l="l" t="t" r="r" b="b"/>
            <a:pathLst>
              <a:path w="15440150" h="10287000">
                <a:moveTo>
                  <a:pt x="0" y="0"/>
                </a:moveTo>
                <a:lnTo>
                  <a:pt x="15440150" y="0"/>
                </a:lnTo>
                <a:lnTo>
                  <a:pt x="15440150" y="10287000"/>
                </a:lnTo>
                <a:lnTo>
                  <a:pt x="0" y="10287000"/>
                </a:lnTo>
                <a:lnTo>
                  <a:pt x="0" y="0"/>
                </a:lnTo>
                <a:close/>
              </a:path>
            </a:pathLst>
          </a:custGeom>
          <a:blipFill>
            <a:blip r:embed="rId3">
              <a:alphaModFix amt="35000"/>
            </a:blip>
            <a:stretch>
              <a:fillRect/>
            </a:stretch>
          </a:blipFill>
        </p:spPr>
        <p:txBody>
          <a:bodyPr/>
          <a:lstStyle/>
          <a:p>
            <a:endParaRPr lang="en-CA"/>
          </a:p>
        </p:txBody>
      </p:sp>
      <p:grpSp>
        <p:nvGrpSpPr>
          <p:cNvPr id="3" name="Group 3"/>
          <p:cNvGrpSpPr/>
          <p:nvPr/>
        </p:nvGrpSpPr>
        <p:grpSpPr>
          <a:xfrm rot="-5400000">
            <a:off x="8599031" y="571500"/>
            <a:ext cx="10287000" cy="9144000"/>
            <a:chOff x="0" y="0"/>
            <a:chExt cx="2709333" cy="2408296"/>
          </a:xfrm>
        </p:grpSpPr>
        <p:sp>
          <p:nvSpPr>
            <p:cNvPr id="4" name="Freeform 4"/>
            <p:cNvSpPr/>
            <p:nvPr/>
          </p:nvSpPr>
          <p:spPr>
            <a:xfrm>
              <a:off x="0" y="0"/>
              <a:ext cx="2709333" cy="2408296"/>
            </a:xfrm>
            <a:custGeom>
              <a:avLst/>
              <a:gdLst/>
              <a:ahLst/>
              <a:cxnLst/>
              <a:rect l="l" t="t" r="r" b="b"/>
              <a:pathLst>
                <a:path w="2709333" h="2408296">
                  <a:moveTo>
                    <a:pt x="0" y="0"/>
                  </a:moveTo>
                  <a:lnTo>
                    <a:pt x="2709333" y="0"/>
                  </a:lnTo>
                  <a:lnTo>
                    <a:pt x="2709333" y="2408296"/>
                  </a:lnTo>
                  <a:lnTo>
                    <a:pt x="0" y="2408296"/>
                  </a:lnTo>
                  <a:close/>
                </a:path>
              </a:pathLst>
            </a:custGeom>
            <a:solidFill>
              <a:srgbClr val="2D3E5F"/>
            </a:solidFill>
          </p:spPr>
          <p:txBody>
            <a:bodyPr/>
            <a:lstStyle/>
            <a:p>
              <a:endParaRPr lang="en-CA"/>
            </a:p>
          </p:txBody>
        </p:sp>
        <p:sp>
          <p:nvSpPr>
            <p:cNvPr id="5" name="TextBox 5"/>
            <p:cNvSpPr txBox="1"/>
            <p:nvPr/>
          </p:nvSpPr>
          <p:spPr>
            <a:xfrm>
              <a:off x="0" y="-38100"/>
              <a:ext cx="2709333" cy="2446396"/>
            </a:xfrm>
            <a:prstGeom prst="rect">
              <a:avLst/>
            </a:prstGeom>
          </p:spPr>
          <p:txBody>
            <a:bodyPr lIns="50800" tIns="50800" rIns="50800" bIns="50800" rtlCol="0" anchor="ctr"/>
            <a:lstStyle/>
            <a:p>
              <a:pPr algn="ctr">
                <a:lnSpc>
                  <a:spcPts val="2919"/>
                </a:lnSpc>
              </a:pPr>
              <a:endParaRPr/>
            </a:p>
          </p:txBody>
        </p:sp>
      </p:grpSp>
      <p:grpSp>
        <p:nvGrpSpPr>
          <p:cNvPr id="6" name="Group 6"/>
          <p:cNvGrpSpPr/>
          <p:nvPr/>
        </p:nvGrpSpPr>
        <p:grpSpPr>
          <a:xfrm>
            <a:off x="9628431" y="1876992"/>
            <a:ext cx="8228200" cy="8003320"/>
            <a:chOff x="0" y="0"/>
            <a:chExt cx="2167098" cy="2107870"/>
          </a:xfrm>
        </p:grpSpPr>
        <p:sp>
          <p:nvSpPr>
            <p:cNvPr id="7" name="Freeform 7"/>
            <p:cNvSpPr/>
            <p:nvPr/>
          </p:nvSpPr>
          <p:spPr>
            <a:xfrm>
              <a:off x="0" y="0"/>
              <a:ext cx="2167098" cy="2107870"/>
            </a:xfrm>
            <a:custGeom>
              <a:avLst/>
              <a:gdLst/>
              <a:ahLst/>
              <a:cxnLst/>
              <a:rect l="l" t="t" r="r" b="b"/>
              <a:pathLst>
                <a:path w="2167098" h="2107870">
                  <a:moveTo>
                    <a:pt x="42341" y="0"/>
                  </a:moveTo>
                  <a:lnTo>
                    <a:pt x="2124758" y="0"/>
                  </a:lnTo>
                  <a:cubicBezTo>
                    <a:pt x="2135987" y="0"/>
                    <a:pt x="2146756" y="4461"/>
                    <a:pt x="2154697" y="12401"/>
                  </a:cubicBezTo>
                  <a:cubicBezTo>
                    <a:pt x="2162637" y="20342"/>
                    <a:pt x="2167098" y="31111"/>
                    <a:pt x="2167098" y="42341"/>
                  </a:cubicBezTo>
                  <a:lnTo>
                    <a:pt x="2167098" y="2065530"/>
                  </a:lnTo>
                  <a:cubicBezTo>
                    <a:pt x="2167098" y="2088914"/>
                    <a:pt x="2148142" y="2107870"/>
                    <a:pt x="2124758" y="2107870"/>
                  </a:cubicBezTo>
                  <a:lnTo>
                    <a:pt x="42341" y="2107870"/>
                  </a:lnTo>
                  <a:cubicBezTo>
                    <a:pt x="18957" y="2107870"/>
                    <a:pt x="0" y="2088914"/>
                    <a:pt x="0" y="2065530"/>
                  </a:cubicBezTo>
                  <a:lnTo>
                    <a:pt x="0" y="42341"/>
                  </a:lnTo>
                  <a:cubicBezTo>
                    <a:pt x="0" y="18957"/>
                    <a:pt x="18957" y="0"/>
                    <a:pt x="42341" y="0"/>
                  </a:cubicBezTo>
                  <a:close/>
                </a:path>
              </a:pathLst>
            </a:custGeom>
            <a:solidFill>
              <a:srgbClr val="FDFCFC"/>
            </a:solidFill>
            <a:ln w="95250" cap="rnd">
              <a:solidFill>
                <a:srgbClr val="00599F"/>
              </a:solidFill>
              <a:prstDash val="solid"/>
              <a:round/>
            </a:ln>
          </p:spPr>
          <p:txBody>
            <a:bodyPr/>
            <a:lstStyle/>
            <a:p>
              <a:endParaRPr lang="en-CA"/>
            </a:p>
          </p:txBody>
        </p:sp>
        <p:sp>
          <p:nvSpPr>
            <p:cNvPr id="8" name="TextBox 8"/>
            <p:cNvSpPr txBox="1"/>
            <p:nvPr/>
          </p:nvSpPr>
          <p:spPr>
            <a:xfrm>
              <a:off x="0" y="-66675"/>
              <a:ext cx="2167098" cy="2174545"/>
            </a:xfrm>
            <a:prstGeom prst="rect">
              <a:avLst/>
            </a:prstGeom>
          </p:spPr>
          <p:txBody>
            <a:bodyPr lIns="50800" tIns="50800" rIns="50800" bIns="50800" rtlCol="0" anchor="ctr"/>
            <a:lstStyle/>
            <a:p>
              <a:pPr algn="ctr">
                <a:lnSpc>
                  <a:spcPts val="3000"/>
                </a:lnSpc>
              </a:pPr>
              <a:endParaRPr/>
            </a:p>
          </p:txBody>
        </p:sp>
      </p:grpSp>
      <p:grpSp>
        <p:nvGrpSpPr>
          <p:cNvPr id="9" name="Group 9"/>
          <p:cNvGrpSpPr/>
          <p:nvPr/>
        </p:nvGrpSpPr>
        <p:grpSpPr>
          <a:xfrm>
            <a:off x="9628431" y="504163"/>
            <a:ext cx="8228200" cy="1049074"/>
            <a:chOff x="0" y="0"/>
            <a:chExt cx="2167098" cy="276299"/>
          </a:xfrm>
        </p:grpSpPr>
        <p:sp>
          <p:nvSpPr>
            <p:cNvPr id="10" name="Freeform 10"/>
            <p:cNvSpPr/>
            <p:nvPr/>
          </p:nvSpPr>
          <p:spPr>
            <a:xfrm>
              <a:off x="0" y="0"/>
              <a:ext cx="2167098" cy="276299"/>
            </a:xfrm>
            <a:custGeom>
              <a:avLst/>
              <a:gdLst/>
              <a:ahLst/>
              <a:cxnLst/>
              <a:rect l="l" t="t" r="r" b="b"/>
              <a:pathLst>
                <a:path w="2167098" h="276299">
                  <a:moveTo>
                    <a:pt x="42341" y="0"/>
                  </a:moveTo>
                  <a:lnTo>
                    <a:pt x="2124758" y="0"/>
                  </a:lnTo>
                  <a:cubicBezTo>
                    <a:pt x="2135987" y="0"/>
                    <a:pt x="2146756" y="4461"/>
                    <a:pt x="2154697" y="12401"/>
                  </a:cubicBezTo>
                  <a:cubicBezTo>
                    <a:pt x="2162637" y="20342"/>
                    <a:pt x="2167098" y="31111"/>
                    <a:pt x="2167098" y="42341"/>
                  </a:cubicBezTo>
                  <a:lnTo>
                    <a:pt x="2167098" y="233959"/>
                  </a:lnTo>
                  <a:cubicBezTo>
                    <a:pt x="2167098" y="257343"/>
                    <a:pt x="2148142" y="276299"/>
                    <a:pt x="2124758" y="276299"/>
                  </a:cubicBezTo>
                  <a:lnTo>
                    <a:pt x="42341" y="276299"/>
                  </a:lnTo>
                  <a:cubicBezTo>
                    <a:pt x="18957" y="276299"/>
                    <a:pt x="0" y="257343"/>
                    <a:pt x="0" y="233959"/>
                  </a:cubicBezTo>
                  <a:lnTo>
                    <a:pt x="0" y="42341"/>
                  </a:lnTo>
                  <a:cubicBezTo>
                    <a:pt x="0" y="18957"/>
                    <a:pt x="18957" y="0"/>
                    <a:pt x="42341" y="0"/>
                  </a:cubicBezTo>
                  <a:close/>
                </a:path>
              </a:pathLst>
            </a:custGeom>
            <a:solidFill>
              <a:srgbClr val="00599F"/>
            </a:solidFill>
            <a:ln w="95250" cap="rnd">
              <a:solidFill>
                <a:srgbClr val="00599F"/>
              </a:solidFill>
              <a:prstDash val="solid"/>
              <a:round/>
            </a:ln>
          </p:spPr>
          <p:txBody>
            <a:bodyPr/>
            <a:lstStyle/>
            <a:p>
              <a:endParaRPr lang="en-CA"/>
            </a:p>
          </p:txBody>
        </p:sp>
        <p:sp>
          <p:nvSpPr>
            <p:cNvPr id="11" name="TextBox 11"/>
            <p:cNvSpPr txBox="1"/>
            <p:nvPr/>
          </p:nvSpPr>
          <p:spPr>
            <a:xfrm>
              <a:off x="0" y="-66675"/>
              <a:ext cx="2167098" cy="342974"/>
            </a:xfrm>
            <a:prstGeom prst="rect">
              <a:avLst/>
            </a:prstGeom>
          </p:spPr>
          <p:txBody>
            <a:bodyPr lIns="50800" tIns="50800" rIns="50800" bIns="50800" rtlCol="0" anchor="ctr"/>
            <a:lstStyle/>
            <a:p>
              <a:pPr algn="ctr">
                <a:lnSpc>
                  <a:spcPts val="3000"/>
                </a:lnSpc>
              </a:pPr>
              <a:endParaRPr/>
            </a:p>
          </p:txBody>
        </p:sp>
      </p:grpSp>
      <p:grpSp>
        <p:nvGrpSpPr>
          <p:cNvPr id="12" name="Group 12"/>
          <p:cNvGrpSpPr/>
          <p:nvPr/>
        </p:nvGrpSpPr>
        <p:grpSpPr>
          <a:xfrm>
            <a:off x="1450456" y="1553237"/>
            <a:ext cx="6194740" cy="6194740"/>
            <a:chOff x="0" y="0"/>
            <a:chExt cx="812800" cy="812800"/>
          </a:xfrm>
        </p:grpSpPr>
        <p:sp>
          <p:nvSpPr>
            <p:cNvPr id="13" name="Freeform 13"/>
            <p:cNvSpPr/>
            <p:nvPr/>
          </p:nvSpPr>
          <p:spPr>
            <a:xfrm>
              <a:off x="0" y="0"/>
              <a:ext cx="812800" cy="812800"/>
            </a:xfrm>
            <a:custGeom>
              <a:avLst/>
              <a:gdLst/>
              <a:ahLst/>
              <a:cxnLst/>
              <a:rect l="l" t="t" r="r" b="b"/>
              <a:pathLst>
                <a:path w="812800" h="812800">
                  <a:moveTo>
                    <a:pt x="31244" y="0"/>
                  </a:moveTo>
                  <a:lnTo>
                    <a:pt x="781556" y="0"/>
                  </a:lnTo>
                  <a:cubicBezTo>
                    <a:pt x="798812" y="0"/>
                    <a:pt x="812800" y="13988"/>
                    <a:pt x="812800" y="31244"/>
                  </a:cubicBezTo>
                  <a:lnTo>
                    <a:pt x="812800" y="781556"/>
                  </a:lnTo>
                  <a:cubicBezTo>
                    <a:pt x="812800" y="798812"/>
                    <a:pt x="798812" y="812800"/>
                    <a:pt x="781556" y="812800"/>
                  </a:cubicBezTo>
                  <a:lnTo>
                    <a:pt x="31244" y="812800"/>
                  </a:lnTo>
                  <a:cubicBezTo>
                    <a:pt x="13988" y="812800"/>
                    <a:pt x="0" y="798812"/>
                    <a:pt x="0" y="781556"/>
                  </a:cubicBezTo>
                  <a:lnTo>
                    <a:pt x="0" y="31244"/>
                  </a:lnTo>
                  <a:cubicBezTo>
                    <a:pt x="0" y="13988"/>
                    <a:pt x="13988" y="0"/>
                    <a:pt x="31244" y="0"/>
                  </a:cubicBezTo>
                  <a:close/>
                </a:path>
              </a:pathLst>
            </a:custGeom>
            <a:blipFill>
              <a:blip r:embed="rId4"/>
              <a:stretch>
                <a:fillRect/>
              </a:stretch>
            </a:blipFill>
            <a:ln w="95250" cap="rnd">
              <a:solidFill>
                <a:srgbClr val="2D3E5F"/>
              </a:solidFill>
              <a:prstDash val="solid"/>
              <a:round/>
            </a:ln>
          </p:spPr>
          <p:txBody>
            <a:bodyPr/>
            <a:lstStyle/>
            <a:p>
              <a:endParaRPr lang="en-CA"/>
            </a:p>
          </p:txBody>
        </p:sp>
      </p:grpSp>
      <p:sp>
        <p:nvSpPr>
          <p:cNvPr id="14" name="TextBox 14"/>
          <p:cNvSpPr txBox="1"/>
          <p:nvPr/>
        </p:nvSpPr>
        <p:spPr>
          <a:xfrm>
            <a:off x="1422920" y="7970129"/>
            <a:ext cx="6194740" cy="1028699"/>
          </a:xfrm>
          <a:prstGeom prst="rect">
            <a:avLst/>
          </a:prstGeom>
        </p:spPr>
        <p:txBody>
          <a:bodyPr wrap="square" lIns="0" tIns="0" rIns="0" bIns="0" rtlCol="0" anchor="t">
            <a:spAutoFit/>
          </a:bodyPr>
          <a:lstStyle/>
          <a:p>
            <a:pPr algn="ctr">
              <a:lnSpc>
                <a:spcPts val="8400"/>
              </a:lnSpc>
              <a:spcBef>
                <a:spcPct val="0"/>
              </a:spcBef>
            </a:pPr>
            <a:r>
              <a:rPr lang="en-US" sz="6000" b="1" dirty="0">
                <a:solidFill>
                  <a:srgbClr val="2D3E5F"/>
                </a:solidFill>
                <a:latin typeface="Montserrat Bold"/>
                <a:ea typeface="Montserrat Bold"/>
                <a:cs typeface="Montserrat Bold"/>
                <a:sym typeface="Montserrat Bold"/>
              </a:rPr>
              <a:t>Xenia </a:t>
            </a:r>
            <a:r>
              <a:rPr lang="en-US" sz="6000" b="1" dirty="0" err="1">
                <a:solidFill>
                  <a:srgbClr val="2D3E5F"/>
                </a:solidFill>
                <a:latin typeface="Montserrat Bold"/>
                <a:ea typeface="Montserrat Bold"/>
                <a:cs typeface="Montserrat Bold"/>
                <a:sym typeface="Montserrat Bold"/>
              </a:rPr>
              <a:t>Slosarick</a:t>
            </a:r>
            <a:endParaRPr lang="en-US" sz="6000" b="1" dirty="0">
              <a:solidFill>
                <a:srgbClr val="2D3E5F"/>
              </a:solidFill>
              <a:latin typeface="Montserrat Bold"/>
              <a:ea typeface="Montserrat Bold"/>
              <a:cs typeface="Montserrat Bold"/>
              <a:sym typeface="Montserrat Bold"/>
            </a:endParaRPr>
          </a:p>
        </p:txBody>
      </p:sp>
      <p:sp>
        <p:nvSpPr>
          <p:cNvPr id="15" name="TextBox 15"/>
          <p:cNvSpPr txBox="1"/>
          <p:nvPr/>
        </p:nvSpPr>
        <p:spPr>
          <a:xfrm>
            <a:off x="10068047" y="2356307"/>
            <a:ext cx="7348969" cy="7006590"/>
          </a:xfrm>
          <a:prstGeom prst="rect">
            <a:avLst/>
          </a:prstGeom>
        </p:spPr>
        <p:txBody>
          <a:bodyPr lIns="0" tIns="0" rIns="0" bIns="0" rtlCol="0" anchor="t">
            <a:spAutoFit/>
          </a:bodyPr>
          <a:lstStyle/>
          <a:p>
            <a:pPr algn="l">
              <a:lnSpc>
                <a:spcPts val="3359"/>
              </a:lnSpc>
            </a:pPr>
            <a:r>
              <a:rPr lang="en-US" sz="2400" b="1">
                <a:solidFill>
                  <a:srgbClr val="00599F"/>
                </a:solidFill>
                <a:latin typeface="Montserrat Bold"/>
                <a:ea typeface="Montserrat Bold"/>
                <a:cs typeface="Montserrat Bold"/>
                <a:sym typeface="Montserrat Bold"/>
              </a:rPr>
              <a:t>2014 – Entered the industry as a Marketing Coordinator in Vancouver</a:t>
            </a:r>
          </a:p>
          <a:p>
            <a:pPr algn="l">
              <a:lnSpc>
                <a:spcPts val="3359"/>
              </a:lnSpc>
            </a:pPr>
            <a:endParaRPr lang="en-US" sz="2400" b="1">
              <a:solidFill>
                <a:srgbClr val="00599F"/>
              </a:solidFill>
              <a:latin typeface="Montserrat Bold"/>
              <a:ea typeface="Montserrat Bold"/>
              <a:cs typeface="Montserrat Bold"/>
              <a:sym typeface="Montserrat Bold"/>
            </a:endParaRPr>
          </a:p>
          <a:p>
            <a:pPr marL="496571" lvl="1" indent="-248285" algn="l">
              <a:lnSpc>
                <a:spcPts val="3220"/>
              </a:lnSpc>
              <a:buFont typeface="Arial"/>
              <a:buChar char="•"/>
            </a:pPr>
            <a:r>
              <a:rPr lang="en-US" sz="2300">
                <a:solidFill>
                  <a:srgbClr val="000000"/>
                </a:solidFill>
                <a:latin typeface="Montserrat"/>
                <a:ea typeface="Montserrat"/>
                <a:cs typeface="Montserrat"/>
                <a:sym typeface="Montserrat"/>
              </a:rPr>
              <a:t>Sales Consultant at Flight Centre</a:t>
            </a:r>
          </a:p>
          <a:p>
            <a:pPr algn="l">
              <a:lnSpc>
                <a:spcPts val="3220"/>
              </a:lnSpc>
            </a:pPr>
            <a:endParaRPr lang="en-US" sz="2300">
              <a:solidFill>
                <a:srgbClr val="000000"/>
              </a:solidFill>
              <a:latin typeface="Montserrat"/>
              <a:ea typeface="Montserrat"/>
              <a:cs typeface="Montserrat"/>
              <a:sym typeface="Montserrat"/>
            </a:endParaRPr>
          </a:p>
          <a:p>
            <a:pPr marL="496571" lvl="1" indent="-248285" algn="l">
              <a:lnSpc>
                <a:spcPts val="3220"/>
              </a:lnSpc>
              <a:buFont typeface="Arial"/>
              <a:buChar char="•"/>
            </a:pPr>
            <a:r>
              <a:rPr lang="en-US" sz="2300">
                <a:solidFill>
                  <a:srgbClr val="000000"/>
                </a:solidFill>
                <a:latin typeface="Montserrat"/>
                <a:ea typeface="Montserrat"/>
                <a:cs typeface="Montserrat"/>
                <a:sym typeface="Montserrat"/>
              </a:rPr>
              <a:t>Sales &amp; Marketing Manager at Best Western Premier Chateau Granville Hotel</a:t>
            </a:r>
          </a:p>
          <a:p>
            <a:pPr algn="l">
              <a:lnSpc>
                <a:spcPts val="3220"/>
              </a:lnSpc>
            </a:pPr>
            <a:endParaRPr lang="en-US" sz="2300">
              <a:solidFill>
                <a:srgbClr val="000000"/>
              </a:solidFill>
              <a:latin typeface="Montserrat"/>
              <a:ea typeface="Montserrat"/>
              <a:cs typeface="Montserrat"/>
              <a:sym typeface="Montserrat"/>
            </a:endParaRPr>
          </a:p>
          <a:p>
            <a:pPr marL="496571" lvl="1" indent="-248285" algn="l">
              <a:lnSpc>
                <a:spcPts val="3450"/>
              </a:lnSpc>
              <a:buFont typeface="Arial"/>
              <a:buChar char="•"/>
            </a:pPr>
            <a:r>
              <a:rPr lang="en-US" sz="2300">
                <a:solidFill>
                  <a:srgbClr val="000000"/>
                </a:solidFill>
                <a:latin typeface="Montserrat"/>
                <a:ea typeface="Montserrat"/>
                <a:cs typeface="Montserrat"/>
                <a:sym typeface="Montserrat"/>
              </a:rPr>
              <a:t>Led major initiatives: hotel rebrand, restaurant launch, and digital marketing campaigns</a:t>
            </a:r>
          </a:p>
          <a:p>
            <a:pPr algn="l">
              <a:lnSpc>
                <a:spcPts val="3450"/>
              </a:lnSpc>
            </a:pPr>
            <a:endParaRPr lang="en-US" sz="2300">
              <a:solidFill>
                <a:srgbClr val="000000"/>
              </a:solidFill>
              <a:latin typeface="Montserrat"/>
              <a:ea typeface="Montserrat"/>
              <a:cs typeface="Montserrat"/>
              <a:sym typeface="Montserrat"/>
            </a:endParaRPr>
          </a:p>
          <a:p>
            <a:pPr marL="496571" lvl="1" indent="-248285" algn="l">
              <a:lnSpc>
                <a:spcPts val="3220"/>
              </a:lnSpc>
              <a:buFont typeface="Arial"/>
              <a:buChar char="•"/>
            </a:pPr>
            <a:r>
              <a:rPr lang="en-US" sz="2300">
                <a:solidFill>
                  <a:srgbClr val="000000"/>
                </a:solidFill>
                <a:latin typeface="Montserrat"/>
                <a:ea typeface="Montserrat"/>
                <a:cs typeface="Montserrat"/>
                <a:sym typeface="Montserrat"/>
              </a:rPr>
              <a:t>Territory Manager with Globus Family of Brands, managing 200+ travel accounts across British Columbia</a:t>
            </a:r>
          </a:p>
          <a:p>
            <a:pPr algn="l">
              <a:lnSpc>
                <a:spcPts val="3359"/>
              </a:lnSpc>
            </a:pPr>
            <a:endParaRPr lang="en-US" sz="2300">
              <a:solidFill>
                <a:srgbClr val="000000"/>
              </a:solidFill>
              <a:latin typeface="Montserrat"/>
              <a:ea typeface="Montserrat"/>
              <a:cs typeface="Montserrat"/>
              <a:sym typeface="Montserrat"/>
            </a:endParaRPr>
          </a:p>
          <a:p>
            <a:pPr algn="l">
              <a:lnSpc>
                <a:spcPts val="3359"/>
              </a:lnSpc>
              <a:spcBef>
                <a:spcPct val="0"/>
              </a:spcBef>
            </a:pPr>
            <a:r>
              <a:rPr lang="en-US" sz="2400" b="1">
                <a:solidFill>
                  <a:srgbClr val="00599F"/>
                </a:solidFill>
                <a:latin typeface="Montserrat Bold"/>
                <a:ea typeface="Montserrat Bold"/>
                <a:cs typeface="Montserrat Bold"/>
                <a:sym typeface="Montserrat Bold"/>
              </a:rPr>
              <a:t>2025 – Director of Business Development at Surrey Hotel and Motel Association</a:t>
            </a:r>
          </a:p>
        </p:txBody>
      </p:sp>
      <p:sp>
        <p:nvSpPr>
          <p:cNvPr id="16" name="TextBox 16"/>
          <p:cNvSpPr txBox="1"/>
          <p:nvPr/>
        </p:nvSpPr>
        <p:spPr>
          <a:xfrm>
            <a:off x="431370" y="9103072"/>
            <a:ext cx="7877894" cy="777240"/>
          </a:xfrm>
          <a:prstGeom prst="rect">
            <a:avLst/>
          </a:prstGeom>
        </p:spPr>
        <p:txBody>
          <a:bodyPr wrap="square" lIns="0" tIns="0" rIns="0" bIns="0" rtlCol="0" anchor="t">
            <a:spAutoFit/>
          </a:bodyPr>
          <a:lstStyle/>
          <a:p>
            <a:pPr algn="ctr">
              <a:lnSpc>
                <a:spcPts val="3150"/>
              </a:lnSpc>
              <a:spcBef>
                <a:spcPct val="0"/>
              </a:spcBef>
            </a:pPr>
            <a:r>
              <a:rPr lang="en-US" sz="2100" b="1" i="1" spc="105" dirty="0">
                <a:solidFill>
                  <a:schemeClr val="tx2"/>
                </a:solidFill>
                <a:latin typeface="Montserrat Bold Italics"/>
                <a:ea typeface="Montserrat Bold Italics"/>
                <a:cs typeface="Montserrat Bold Italics"/>
                <a:sym typeface="Montserrat Bold Italics"/>
              </a:rPr>
              <a:t>University degree in Marketing Communications</a:t>
            </a:r>
          </a:p>
          <a:p>
            <a:pPr algn="ctr">
              <a:lnSpc>
                <a:spcPts val="3150"/>
              </a:lnSpc>
              <a:spcBef>
                <a:spcPct val="0"/>
              </a:spcBef>
            </a:pPr>
            <a:r>
              <a:rPr lang="en-US" sz="2100" b="1" i="1" spc="105" dirty="0">
                <a:solidFill>
                  <a:schemeClr val="tx2"/>
                </a:solidFill>
                <a:latin typeface="Montserrat Bold Italics"/>
                <a:ea typeface="Montserrat Bold Italics"/>
                <a:cs typeface="Montserrat Bold Italics"/>
                <a:sym typeface="Montserrat Bold Italics"/>
              </a:rPr>
              <a:t>Master's in Political Science</a:t>
            </a:r>
          </a:p>
        </p:txBody>
      </p:sp>
      <p:sp>
        <p:nvSpPr>
          <p:cNvPr id="17" name="TextBox 17"/>
          <p:cNvSpPr txBox="1"/>
          <p:nvPr/>
        </p:nvSpPr>
        <p:spPr>
          <a:xfrm>
            <a:off x="11854607" y="675639"/>
            <a:ext cx="3775849" cy="613412"/>
          </a:xfrm>
          <a:prstGeom prst="rect">
            <a:avLst/>
          </a:prstGeom>
        </p:spPr>
        <p:txBody>
          <a:bodyPr lIns="0" tIns="0" rIns="0" bIns="0" rtlCol="0" anchor="t">
            <a:spAutoFit/>
          </a:bodyPr>
          <a:lstStyle/>
          <a:p>
            <a:pPr algn="l">
              <a:lnSpc>
                <a:spcPts val="5039"/>
              </a:lnSpc>
            </a:pPr>
            <a:r>
              <a:rPr lang="en-US" sz="3599" b="1">
                <a:solidFill>
                  <a:srgbClr val="FFFFFF"/>
                </a:solidFill>
                <a:latin typeface="Montserrat Bold"/>
                <a:ea typeface="Montserrat Bold"/>
                <a:cs typeface="Montserrat Bold"/>
                <a:sym typeface="Montserrat Bold"/>
              </a:rPr>
              <a:t>Career Journey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3783</Words>
  <Application>Microsoft Office PowerPoint</Application>
  <PresentationFormat>Custom</PresentationFormat>
  <Paragraphs>470</Paragraphs>
  <Slides>18</Slides>
  <Notes>17</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Arial</vt:lpstr>
      <vt:lpstr>Montserrat</vt:lpstr>
      <vt:lpstr>Montserrat Bold</vt:lpstr>
      <vt:lpstr>Montserrat Bold Italics</vt:lpstr>
      <vt:lpstr>Montserrat Medium</vt:lpstr>
      <vt:lpstr>Open Sauce Bold</vt:lpstr>
      <vt:lpstr>Montserrat Classic Bold</vt:lpstr>
      <vt:lpstr>Calibri</vt:lpstr>
      <vt:lpstr>Montserrat Italics</vt:lpstr>
      <vt:lpstr>Montserrat Classic</vt:lpstr>
      <vt:lpstr>Montserrat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BCHA Workforce Attraction Slide Deck - 2026</dc:title>
  <dc:creator>Gareth Allen-Symmons</dc:creator>
  <cp:lastModifiedBy>Gareth Allen-Symmons</cp:lastModifiedBy>
  <cp:revision>2</cp:revision>
  <dcterms:created xsi:type="dcterms:W3CDTF">2006-08-16T00:00:00Z</dcterms:created>
  <dcterms:modified xsi:type="dcterms:W3CDTF">2026-09-03T18:20:13Z</dcterms:modified>
  <dc:identifier>DAHDfgxCxNA</dc:identifier>
</cp:coreProperties>
</file>